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6" r:id="rId13"/>
    <p:sldId id="264" r:id="rId14"/>
    <p:sldId id="265" r:id="rId15"/>
    <p:sldId id="267" r:id="rId16"/>
    <p:sldId id="268" r:id="rId17"/>
    <p:sldId id="269" r:id="rId18"/>
    <p:sldId id="270" r:id="rId19"/>
    <p:sldId id="271" r:id="rId20"/>
    <p:sldId id="272" r:id="rId21"/>
    <p:sldId id="273" r:id="rId22"/>
    <p:sldId id="274" r:id="rId23"/>
    <p:sldId id="275" r:id="rId24"/>
    <p:sldId id="277" r:id="rId25"/>
    <p:sldId id="294" r:id="rId26"/>
    <p:sldId id="293" r:id="rId27"/>
    <p:sldId id="295" r:id="rId28"/>
    <p:sldId id="276" r:id="rId29"/>
    <p:sldId id="278" r:id="rId30"/>
    <p:sldId id="279" r:id="rId31"/>
    <p:sldId id="296"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amphanh &quot;K&quot; Sengphakdy" initials="K&quot;S" lastIdx="1" clrIdx="0">
    <p:extLst>
      <p:ext uri="{19B8F6BF-5375-455C-9EA6-DF929625EA0E}">
        <p15:presenceInfo xmlns:p15="http://schemas.microsoft.com/office/powerpoint/2012/main" userId="S::KSengphakdy@eimagine.com::d913c4f1-73ca-4076-a7db-b497a0dc7f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A1999E-22CF-41AE-BBF8-420CAA0A756B}" v="79" dt="2020-06-04T17:00:55.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3CF6-175D-42CE-9F89-0B3427A85B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2D60BC-3B59-4CE7-933D-D80E288126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913BD8-2682-4673-98AE-8B4739567606}"/>
              </a:ext>
            </a:extLst>
          </p:cNvPr>
          <p:cNvSpPr>
            <a:spLocks noGrp="1"/>
          </p:cNvSpPr>
          <p:nvPr>
            <p:ph type="dt" sz="half" idx="10"/>
          </p:nvPr>
        </p:nvSpPr>
        <p:spPr/>
        <p:txBody>
          <a:bodyPr/>
          <a:lstStyle/>
          <a:p>
            <a:fld id="{3AE95063-D667-4C44-936A-3FED936945D0}" type="datetimeFigureOut">
              <a:rPr lang="en-US" smtClean="0"/>
              <a:t>6/30/2020</a:t>
            </a:fld>
            <a:endParaRPr lang="en-US"/>
          </a:p>
        </p:txBody>
      </p:sp>
      <p:sp>
        <p:nvSpPr>
          <p:cNvPr id="5" name="Footer Placeholder 4">
            <a:extLst>
              <a:ext uri="{FF2B5EF4-FFF2-40B4-BE49-F238E27FC236}">
                <a16:creationId xmlns:a16="http://schemas.microsoft.com/office/drawing/2014/main" id="{7AE33753-BA7C-4032-ACF3-F25C00FE8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DBB06-1131-476F-B2DA-280A624C02F4}"/>
              </a:ext>
            </a:extLst>
          </p:cNvPr>
          <p:cNvSpPr>
            <a:spLocks noGrp="1"/>
          </p:cNvSpPr>
          <p:nvPr>
            <p:ph type="sldNum" sz="quarter" idx="12"/>
          </p:nvPr>
        </p:nvSpPr>
        <p:spPr/>
        <p:txBody>
          <a:bodyPr/>
          <a:lstStyle/>
          <a:p>
            <a:fld id="{AF7ADD6A-B4A7-46E7-BCB0-4399EAC8B880}" type="slidenum">
              <a:rPr lang="en-US" smtClean="0"/>
              <a:t>‹#›</a:t>
            </a:fld>
            <a:endParaRPr lang="en-US"/>
          </a:p>
        </p:txBody>
      </p:sp>
    </p:spTree>
    <p:extLst>
      <p:ext uri="{BB962C8B-B14F-4D97-AF65-F5344CB8AC3E}">
        <p14:creationId xmlns:p14="http://schemas.microsoft.com/office/powerpoint/2010/main" val="332154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DA21-2764-4259-85B7-7D8DE5B320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FDB16E-6204-4EB5-8E9F-F0E09C7113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1ED4E-B92B-45D4-838C-3ACDD1F94035}"/>
              </a:ext>
            </a:extLst>
          </p:cNvPr>
          <p:cNvSpPr>
            <a:spLocks noGrp="1"/>
          </p:cNvSpPr>
          <p:nvPr>
            <p:ph type="dt" sz="half" idx="10"/>
          </p:nvPr>
        </p:nvSpPr>
        <p:spPr/>
        <p:txBody>
          <a:bodyPr/>
          <a:lstStyle/>
          <a:p>
            <a:fld id="{3AE95063-D667-4C44-936A-3FED936945D0}" type="datetimeFigureOut">
              <a:rPr lang="en-US" smtClean="0"/>
              <a:t>6/30/2020</a:t>
            </a:fld>
            <a:endParaRPr lang="en-US"/>
          </a:p>
        </p:txBody>
      </p:sp>
      <p:sp>
        <p:nvSpPr>
          <p:cNvPr id="5" name="Footer Placeholder 4">
            <a:extLst>
              <a:ext uri="{FF2B5EF4-FFF2-40B4-BE49-F238E27FC236}">
                <a16:creationId xmlns:a16="http://schemas.microsoft.com/office/drawing/2014/main" id="{EEE58F21-B076-4A37-8CB0-EEEDACABB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6C777-FBD0-40FA-B8D5-164B49890121}"/>
              </a:ext>
            </a:extLst>
          </p:cNvPr>
          <p:cNvSpPr>
            <a:spLocks noGrp="1"/>
          </p:cNvSpPr>
          <p:nvPr>
            <p:ph type="sldNum" sz="quarter" idx="12"/>
          </p:nvPr>
        </p:nvSpPr>
        <p:spPr/>
        <p:txBody>
          <a:bodyPr/>
          <a:lstStyle/>
          <a:p>
            <a:fld id="{AF7ADD6A-B4A7-46E7-BCB0-4399EAC8B880}" type="slidenum">
              <a:rPr lang="en-US" smtClean="0"/>
              <a:t>‹#›</a:t>
            </a:fld>
            <a:endParaRPr lang="en-US"/>
          </a:p>
        </p:txBody>
      </p:sp>
    </p:spTree>
    <p:extLst>
      <p:ext uri="{BB962C8B-B14F-4D97-AF65-F5344CB8AC3E}">
        <p14:creationId xmlns:p14="http://schemas.microsoft.com/office/powerpoint/2010/main" val="193694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529B5-E2A6-4439-8EB8-860575367C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D9C065-FCB1-4C3F-ACFD-E0AFAD7FF8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DF97F-DECB-46D6-8161-7FFC92BFE1B2}"/>
              </a:ext>
            </a:extLst>
          </p:cNvPr>
          <p:cNvSpPr>
            <a:spLocks noGrp="1"/>
          </p:cNvSpPr>
          <p:nvPr>
            <p:ph type="dt" sz="half" idx="10"/>
          </p:nvPr>
        </p:nvSpPr>
        <p:spPr/>
        <p:txBody>
          <a:bodyPr/>
          <a:lstStyle/>
          <a:p>
            <a:fld id="{3AE95063-D667-4C44-936A-3FED936945D0}" type="datetimeFigureOut">
              <a:rPr lang="en-US" smtClean="0"/>
              <a:t>6/30/2020</a:t>
            </a:fld>
            <a:endParaRPr lang="en-US"/>
          </a:p>
        </p:txBody>
      </p:sp>
      <p:sp>
        <p:nvSpPr>
          <p:cNvPr id="5" name="Footer Placeholder 4">
            <a:extLst>
              <a:ext uri="{FF2B5EF4-FFF2-40B4-BE49-F238E27FC236}">
                <a16:creationId xmlns:a16="http://schemas.microsoft.com/office/drawing/2014/main" id="{4EA691B7-FAB1-4331-9DEF-AF980132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6A2C9-2D09-4ADB-B8D2-B1F15F1626B2}"/>
              </a:ext>
            </a:extLst>
          </p:cNvPr>
          <p:cNvSpPr>
            <a:spLocks noGrp="1"/>
          </p:cNvSpPr>
          <p:nvPr>
            <p:ph type="sldNum" sz="quarter" idx="12"/>
          </p:nvPr>
        </p:nvSpPr>
        <p:spPr/>
        <p:txBody>
          <a:bodyPr/>
          <a:lstStyle/>
          <a:p>
            <a:fld id="{AF7ADD6A-B4A7-46E7-BCB0-4399EAC8B880}" type="slidenum">
              <a:rPr lang="en-US" smtClean="0"/>
              <a:t>‹#›</a:t>
            </a:fld>
            <a:endParaRPr lang="en-US"/>
          </a:p>
        </p:txBody>
      </p:sp>
    </p:spTree>
    <p:extLst>
      <p:ext uri="{BB962C8B-B14F-4D97-AF65-F5344CB8AC3E}">
        <p14:creationId xmlns:p14="http://schemas.microsoft.com/office/powerpoint/2010/main" val="136677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D7BE-C448-47EF-82D3-45DAAD16BA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BD5D94-E8D8-4765-BF21-95E9B538C8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9960D-3AA0-47A3-8F51-2E1BC9CE084D}"/>
              </a:ext>
            </a:extLst>
          </p:cNvPr>
          <p:cNvSpPr>
            <a:spLocks noGrp="1"/>
          </p:cNvSpPr>
          <p:nvPr>
            <p:ph type="dt" sz="half" idx="10"/>
          </p:nvPr>
        </p:nvSpPr>
        <p:spPr/>
        <p:txBody>
          <a:bodyPr/>
          <a:lstStyle/>
          <a:p>
            <a:fld id="{3AE95063-D667-4C44-936A-3FED936945D0}" type="datetimeFigureOut">
              <a:rPr lang="en-US" smtClean="0"/>
              <a:t>6/30/2020</a:t>
            </a:fld>
            <a:endParaRPr lang="en-US"/>
          </a:p>
        </p:txBody>
      </p:sp>
      <p:sp>
        <p:nvSpPr>
          <p:cNvPr id="5" name="Footer Placeholder 4">
            <a:extLst>
              <a:ext uri="{FF2B5EF4-FFF2-40B4-BE49-F238E27FC236}">
                <a16:creationId xmlns:a16="http://schemas.microsoft.com/office/drawing/2014/main" id="{893E355D-FDA9-4C67-8932-F688586AB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8101B-E921-43F6-9664-151E59603C76}"/>
              </a:ext>
            </a:extLst>
          </p:cNvPr>
          <p:cNvSpPr>
            <a:spLocks noGrp="1"/>
          </p:cNvSpPr>
          <p:nvPr>
            <p:ph type="sldNum" sz="quarter" idx="12"/>
          </p:nvPr>
        </p:nvSpPr>
        <p:spPr/>
        <p:txBody>
          <a:bodyPr/>
          <a:lstStyle/>
          <a:p>
            <a:fld id="{AF7ADD6A-B4A7-46E7-BCB0-4399EAC8B880}" type="slidenum">
              <a:rPr lang="en-US" smtClean="0"/>
              <a:t>‹#›</a:t>
            </a:fld>
            <a:endParaRPr lang="en-US"/>
          </a:p>
        </p:txBody>
      </p:sp>
    </p:spTree>
    <p:extLst>
      <p:ext uri="{BB962C8B-B14F-4D97-AF65-F5344CB8AC3E}">
        <p14:creationId xmlns:p14="http://schemas.microsoft.com/office/powerpoint/2010/main" val="338838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4AE5-FABF-469A-9F32-FD14242D85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20BF51-86F4-444F-A19B-BDDA0C6AF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2D63A-D506-4729-A76D-A5987EC126D8}"/>
              </a:ext>
            </a:extLst>
          </p:cNvPr>
          <p:cNvSpPr>
            <a:spLocks noGrp="1"/>
          </p:cNvSpPr>
          <p:nvPr>
            <p:ph type="dt" sz="half" idx="10"/>
          </p:nvPr>
        </p:nvSpPr>
        <p:spPr/>
        <p:txBody>
          <a:bodyPr/>
          <a:lstStyle/>
          <a:p>
            <a:fld id="{3AE95063-D667-4C44-936A-3FED936945D0}" type="datetimeFigureOut">
              <a:rPr lang="en-US" smtClean="0"/>
              <a:t>6/30/2020</a:t>
            </a:fld>
            <a:endParaRPr lang="en-US"/>
          </a:p>
        </p:txBody>
      </p:sp>
      <p:sp>
        <p:nvSpPr>
          <p:cNvPr id="5" name="Footer Placeholder 4">
            <a:extLst>
              <a:ext uri="{FF2B5EF4-FFF2-40B4-BE49-F238E27FC236}">
                <a16:creationId xmlns:a16="http://schemas.microsoft.com/office/drawing/2014/main" id="{971C6E15-79A5-4E6C-BAEE-15FE8DE2B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AA703-8E59-4182-8791-A2EF3B65ED1B}"/>
              </a:ext>
            </a:extLst>
          </p:cNvPr>
          <p:cNvSpPr>
            <a:spLocks noGrp="1"/>
          </p:cNvSpPr>
          <p:nvPr>
            <p:ph type="sldNum" sz="quarter" idx="12"/>
          </p:nvPr>
        </p:nvSpPr>
        <p:spPr/>
        <p:txBody>
          <a:bodyPr/>
          <a:lstStyle/>
          <a:p>
            <a:fld id="{AF7ADD6A-B4A7-46E7-BCB0-4399EAC8B880}" type="slidenum">
              <a:rPr lang="en-US" smtClean="0"/>
              <a:t>‹#›</a:t>
            </a:fld>
            <a:endParaRPr lang="en-US"/>
          </a:p>
        </p:txBody>
      </p:sp>
    </p:spTree>
    <p:extLst>
      <p:ext uri="{BB962C8B-B14F-4D97-AF65-F5344CB8AC3E}">
        <p14:creationId xmlns:p14="http://schemas.microsoft.com/office/powerpoint/2010/main" val="1616331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F875-BF02-4BD3-A1F1-6E0BCCEBB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C9B221-B414-43CE-B605-522F86B03D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FD3D9-76EE-4931-831F-4A6F46FE32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3EB47-0CEC-4156-A4FF-7521106CC298}"/>
              </a:ext>
            </a:extLst>
          </p:cNvPr>
          <p:cNvSpPr>
            <a:spLocks noGrp="1"/>
          </p:cNvSpPr>
          <p:nvPr>
            <p:ph type="dt" sz="half" idx="10"/>
          </p:nvPr>
        </p:nvSpPr>
        <p:spPr/>
        <p:txBody>
          <a:bodyPr/>
          <a:lstStyle/>
          <a:p>
            <a:fld id="{3AE95063-D667-4C44-936A-3FED936945D0}" type="datetimeFigureOut">
              <a:rPr lang="en-US" smtClean="0"/>
              <a:t>6/30/2020</a:t>
            </a:fld>
            <a:endParaRPr lang="en-US"/>
          </a:p>
        </p:txBody>
      </p:sp>
      <p:sp>
        <p:nvSpPr>
          <p:cNvPr id="6" name="Footer Placeholder 5">
            <a:extLst>
              <a:ext uri="{FF2B5EF4-FFF2-40B4-BE49-F238E27FC236}">
                <a16:creationId xmlns:a16="http://schemas.microsoft.com/office/drawing/2014/main" id="{1904C987-07D6-4DCE-BA81-250ACFC3D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D6304-53AA-415E-B752-00324908BE34}"/>
              </a:ext>
            </a:extLst>
          </p:cNvPr>
          <p:cNvSpPr>
            <a:spLocks noGrp="1"/>
          </p:cNvSpPr>
          <p:nvPr>
            <p:ph type="sldNum" sz="quarter" idx="12"/>
          </p:nvPr>
        </p:nvSpPr>
        <p:spPr/>
        <p:txBody>
          <a:bodyPr/>
          <a:lstStyle/>
          <a:p>
            <a:fld id="{AF7ADD6A-B4A7-46E7-BCB0-4399EAC8B880}" type="slidenum">
              <a:rPr lang="en-US" smtClean="0"/>
              <a:t>‹#›</a:t>
            </a:fld>
            <a:endParaRPr lang="en-US"/>
          </a:p>
        </p:txBody>
      </p:sp>
    </p:spTree>
    <p:extLst>
      <p:ext uri="{BB962C8B-B14F-4D97-AF65-F5344CB8AC3E}">
        <p14:creationId xmlns:p14="http://schemas.microsoft.com/office/powerpoint/2010/main" val="381664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C225-DADD-4D0E-9ADA-BEE3A2F97A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06F63D-7D66-4952-A201-5BD27AB236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04751B-5895-4C40-BC81-71D430192A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FC0162-C51D-44BD-BC3C-49A4318E5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517C1E-82C6-4E66-A37A-333DB20465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4FE76A-BA51-4B1D-B947-2F8649EF8102}"/>
              </a:ext>
            </a:extLst>
          </p:cNvPr>
          <p:cNvSpPr>
            <a:spLocks noGrp="1"/>
          </p:cNvSpPr>
          <p:nvPr>
            <p:ph type="dt" sz="half" idx="10"/>
          </p:nvPr>
        </p:nvSpPr>
        <p:spPr/>
        <p:txBody>
          <a:bodyPr/>
          <a:lstStyle/>
          <a:p>
            <a:fld id="{3AE95063-D667-4C44-936A-3FED936945D0}" type="datetimeFigureOut">
              <a:rPr lang="en-US" smtClean="0"/>
              <a:t>6/30/2020</a:t>
            </a:fld>
            <a:endParaRPr lang="en-US"/>
          </a:p>
        </p:txBody>
      </p:sp>
      <p:sp>
        <p:nvSpPr>
          <p:cNvPr id="8" name="Footer Placeholder 7">
            <a:extLst>
              <a:ext uri="{FF2B5EF4-FFF2-40B4-BE49-F238E27FC236}">
                <a16:creationId xmlns:a16="http://schemas.microsoft.com/office/drawing/2014/main" id="{FF233BF3-7BC6-4168-B79F-ACE90EDA85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D3BA54-9B88-4139-AF94-1E925DBA8ADC}"/>
              </a:ext>
            </a:extLst>
          </p:cNvPr>
          <p:cNvSpPr>
            <a:spLocks noGrp="1"/>
          </p:cNvSpPr>
          <p:nvPr>
            <p:ph type="sldNum" sz="quarter" idx="12"/>
          </p:nvPr>
        </p:nvSpPr>
        <p:spPr/>
        <p:txBody>
          <a:bodyPr/>
          <a:lstStyle/>
          <a:p>
            <a:fld id="{AF7ADD6A-B4A7-46E7-BCB0-4399EAC8B880}" type="slidenum">
              <a:rPr lang="en-US" smtClean="0"/>
              <a:t>‹#›</a:t>
            </a:fld>
            <a:endParaRPr lang="en-US"/>
          </a:p>
        </p:txBody>
      </p:sp>
    </p:spTree>
    <p:extLst>
      <p:ext uri="{BB962C8B-B14F-4D97-AF65-F5344CB8AC3E}">
        <p14:creationId xmlns:p14="http://schemas.microsoft.com/office/powerpoint/2010/main" val="279362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8990-004F-4639-94B2-B25707A074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CC3E49-6035-444B-8DBF-BE8B763AF087}"/>
              </a:ext>
            </a:extLst>
          </p:cNvPr>
          <p:cNvSpPr>
            <a:spLocks noGrp="1"/>
          </p:cNvSpPr>
          <p:nvPr>
            <p:ph type="dt" sz="half" idx="10"/>
          </p:nvPr>
        </p:nvSpPr>
        <p:spPr/>
        <p:txBody>
          <a:bodyPr/>
          <a:lstStyle/>
          <a:p>
            <a:fld id="{3AE95063-D667-4C44-936A-3FED936945D0}" type="datetimeFigureOut">
              <a:rPr lang="en-US" smtClean="0"/>
              <a:t>6/30/2020</a:t>
            </a:fld>
            <a:endParaRPr lang="en-US"/>
          </a:p>
        </p:txBody>
      </p:sp>
      <p:sp>
        <p:nvSpPr>
          <p:cNvPr id="4" name="Footer Placeholder 3">
            <a:extLst>
              <a:ext uri="{FF2B5EF4-FFF2-40B4-BE49-F238E27FC236}">
                <a16:creationId xmlns:a16="http://schemas.microsoft.com/office/drawing/2014/main" id="{F473B4FE-9105-49BE-A707-0BB4748CF7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16C64B-008E-4CD2-B077-FE4AB245B264}"/>
              </a:ext>
            </a:extLst>
          </p:cNvPr>
          <p:cNvSpPr>
            <a:spLocks noGrp="1"/>
          </p:cNvSpPr>
          <p:nvPr>
            <p:ph type="sldNum" sz="quarter" idx="12"/>
          </p:nvPr>
        </p:nvSpPr>
        <p:spPr/>
        <p:txBody>
          <a:bodyPr/>
          <a:lstStyle/>
          <a:p>
            <a:fld id="{AF7ADD6A-B4A7-46E7-BCB0-4399EAC8B880}" type="slidenum">
              <a:rPr lang="en-US" smtClean="0"/>
              <a:t>‹#›</a:t>
            </a:fld>
            <a:endParaRPr lang="en-US"/>
          </a:p>
        </p:txBody>
      </p:sp>
    </p:spTree>
    <p:extLst>
      <p:ext uri="{BB962C8B-B14F-4D97-AF65-F5344CB8AC3E}">
        <p14:creationId xmlns:p14="http://schemas.microsoft.com/office/powerpoint/2010/main" val="235623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359F7F-87D3-4C35-8EF3-EE8BFE018163}"/>
              </a:ext>
            </a:extLst>
          </p:cNvPr>
          <p:cNvSpPr>
            <a:spLocks noGrp="1"/>
          </p:cNvSpPr>
          <p:nvPr>
            <p:ph type="dt" sz="half" idx="10"/>
          </p:nvPr>
        </p:nvSpPr>
        <p:spPr/>
        <p:txBody>
          <a:bodyPr/>
          <a:lstStyle/>
          <a:p>
            <a:fld id="{3AE95063-D667-4C44-936A-3FED936945D0}" type="datetimeFigureOut">
              <a:rPr lang="en-US" smtClean="0"/>
              <a:t>6/30/2020</a:t>
            </a:fld>
            <a:endParaRPr lang="en-US"/>
          </a:p>
        </p:txBody>
      </p:sp>
      <p:sp>
        <p:nvSpPr>
          <p:cNvPr id="3" name="Footer Placeholder 2">
            <a:extLst>
              <a:ext uri="{FF2B5EF4-FFF2-40B4-BE49-F238E27FC236}">
                <a16:creationId xmlns:a16="http://schemas.microsoft.com/office/drawing/2014/main" id="{D80975F7-811C-4133-89B5-8FC49F7FE3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3696EF-B227-4644-AB0A-9C0ECE7BE7FD}"/>
              </a:ext>
            </a:extLst>
          </p:cNvPr>
          <p:cNvSpPr>
            <a:spLocks noGrp="1"/>
          </p:cNvSpPr>
          <p:nvPr>
            <p:ph type="sldNum" sz="quarter" idx="12"/>
          </p:nvPr>
        </p:nvSpPr>
        <p:spPr/>
        <p:txBody>
          <a:bodyPr/>
          <a:lstStyle/>
          <a:p>
            <a:fld id="{AF7ADD6A-B4A7-46E7-BCB0-4399EAC8B880}" type="slidenum">
              <a:rPr lang="en-US" smtClean="0"/>
              <a:t>‹#›</a:t>
            </a:fld>
            <a:endParaRPr lang="en-US"/>
          </a:p>
        </p:txBody>
      </p:sp>
    </p:spTree>
    <p:extLst>
      <p:ext uri="{BB962C8B-B14F-4D97-AF65-F5344CB8AC3E}">
        <p14:creationId xmlns:p14="http://schemas.microsoft.com/office/powerpoint/2010/main" val="293773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8FBF-6D54-4753-91F8-855671A35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01E147-FB8B-443C-B83E-EBEFC38B15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EC85F7-9C5C-4F60-9594-49A3F2412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D17FB6-21E7-4319-A2E8-859F986C9F21}"/>
              </a:ext>
            </a:extLst>
          </p:cNvPr>
          <p:cNvSpPr>
            <a:spLocks noGrp="1"/>
          </p:cNvSpPr>
          <p:nvPr>
            <p:ph type="dt" sz="half" idx="10"/>
          </p:nvPr>
        </p:nvSpPr>
        <p:spPr/>
        <p:txBody>
          <a:bodyPr/>
          <a:lstStyle/>
          <a:p>
            <a:fld id="{3AE95063-D667-4C44-936A-3FED936945D0}" type="datetimeFigureOut">
              <a:rPr lang="en-US" smtClean="0"/>
              <a:t>6/30/2020</a:t>
            </a:fld>
            <a:endParaRPr lang="en-US"/>
          </a:p>
        </p:txBody>
      </p:sp>
      <p:sp>
        <p:nvSpPr>
          <p:cNvPr id="6" name="Footer Placeholder 5">
            <a:extLst>
              <a:ext uri="{FF2B5EF4-FFF2-40B4-BE49-F238E27FC236}">
                <a16:creationId xmlns:a16="http://schemas.microsoft.com/office/drawing/2014/main" id="{DDFC7F09-2114-4EEC-A95C-D9288AA9B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E4708-38FC-4CF5-AEAC-7C4F0E2EE801}"/>
              </a:ext>
            </a:extLst>
          </p:cNvPr>
          <p:cNvSpPr>
            <a:spLocks noGrp="1"/>
          </p:cNvSpPr>
          <p:nvPr>
            <p:ph type="sldNum" sz="quarter" idx="12"/>
          </p:nvPr>
        </p:nvSpPr>
        <p:spPr/>
        <p:txBody>
          <a:bodyPr/>
          <a:lstStyle/>
          <a:p>
            <a:fld id="{AF7ADD6A-B4A7-46E7-BCB0-4399EAC8B880}" type="slidenum">
              <a:rPr lang="en-US" smtClean="0"/>
              <a:t>‹#›</a:t>
            </a:fld>
            <a:endParaRPr lang="en-US"/>
          </a:p>
        </p:txBody>
      </p:sp>
    </p:spTree>
    <p:extLst>
      <p:ext uri="{BB962C8B-B14F-4D97-AF65-F5344CB8AC3E}">
        <p14:creationId xmlns:p14="http://schemas.microsoft.com/office/powerpoint/2010/main" val="382242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572B-FEE3-4142-84D5-5C62CA6BD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A3F562-72EE-4538-B14F-3AB876A33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00A156-AAA6-4C64-BCF8-C54CB7081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8C1733-15D3-40B1-B0F5-9B0957C3CD53}"/>
              </a:ext>
            </a:extLst>
          </p:cNvPr>
          <p:cNvSpPr>
            <a:spLocks noGrp="1"/>
          </p:cNvSpPr>
          <p:nvPr>
            <p:ph type="dt" sz="half" idx="10"/>
          </p:nvPr>
        </p:nvSpPr>
        <p:spPr/>
        <p:txBody>
          <a:bodyPr/>
          <a:lstStyle/>
          <a:p>
            <a:fld id="{3AE95063-D667-4C44-936A-3FED936945D0}" type="datetimeFigureOut">
              <a:rPr lang="en-US" smtClean="0"/>
              <a:t>6/30/2020</a:t>
            </a:fld>
            <a:endParaRPr lang="en-US"/>
          </a:p>
        </p:txBody>
      </p:sp>
      <p:sp>
        <p:nvSpPr>
          <p:cNvPr id="6" name="Footer Placeholder 5">
            <a:extLst>
              <a:ext uri="{FF2B5EF4-FFF2-40B4-BE49-F238E27FC236}">
                <a16:creationId xmlns:a16="http://schemas.microsoft.com/office/drawing/2014/main" id="{CB4DF02D-27FD-4A4B-83A4-B26E179DB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C77A7-C576-4FD0-BD27-18524EEFE05E}"/>
              </a:ext>
            </a:extLst>
          </p:cNvPr>
          <p:cNvSpPr>
            <a:spLocks noGrp="1"/>
          </p:cNvSpPr>
          <p:nvPr>
            <p:ph type="sldNum" sz="quarter" idx="12"/>
          </p:nvPr>
        </p:nvSpPr>
        <p:spPr/>
        <p:txBody>
          <a:bodyPr/>
          <a:lstStyle/>
          <a:p>
            <a:fld id="{AF7ADD6A-B4A7-46E7-BCB0-4399EAC8B880}" type="slidenum">
              <a:rPr lang="en-US" smtClean="0"/>
              <a:t>‹#›</a:t>
            </a:fld>
            <a:endParaRPr lang="en-US"/>
          </a:p>
        </p:txBody>
      </p:sp>
    </p:spTree>
    <p:extLst>
      <p:ext uri="{BB962C8B-B14F-4D97-AF65-F5344CB8AC3E}">
        <p14:creationId xmlns:p14="http://schemas.microsoft.com/office/powerpoint/2010/main" val="11723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DFD4D-6DF0-48BC-BEE1-307C0AD7F4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A221F0-266A-41AC-BE58-F8AE2159C8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5B72E-9674-43E6-9C9B-BE08C8E8F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95063-D667-4C44-936A-3FED936945D0}" type="datetimeFigureOut">
              <a:rPr lang="en-US" smtClean="0"/>
              <a:t>6/30/2020</a:t>
            </a:fld>
            <a:endParaRPr lang="en-US"/>
          </a:p>
        </p:txBody>
      </p:sp>
      <p:sp>
        <p:nvSpPr>
          <p:cNvPr id="5" name="Footer Placeholder 4">
            <a:extLst>
              <a:ext uri="{FF2B5EF4-FFF2-40B4-BE49-F238E27FC236}">
                <a16:creationId xmlns:a16="http://schemas.microsoft.com/office/drawing/2014/main" id="{A6DAB93A-BB10-4F03-AF93-88AC50FDE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B10B65-8D28-48B4-90EB-140D093CA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ADD6A-B4A7-46E7-BCB0-4399EAC8B880}" type="slidenum">
              <a:rPr lang="en-US" smtClean="0"/>
              <a:t>‹#›</a:t>
            </a:fld>
            <a:endParaRPr lang="en-US"/>
          </a:p>
        </p:txBody>
      </p:sp>
    </p:spTree>
    <p:extLst>
      <p:ext uri="{BB962C8B-B14F-4D97-AF65-F5344CB8AC3E}">
        <p14:creationId xmlns:p14="http://schemas.microsoft.com/office/powerpoint/2010/main" val="3520536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2698-F8A0-47B0-BE17-AB611555E6B6}"/>
              </a:ext>
            </a:extLst>
          </p:cNvPr>
          <p:cNvSpPr>
            <a:spLocks noGrp="1"/>
          </p:cNvSpPr>
          <p:nvPr>
            <p:ph type="ctrTitle"/>
          </p:nvPr>
        </p:nvSpPr>
        <p:spPr/>
        <p:txBody>
          <a:bodyPr/>
          <a:lstStyle/>
          <a:p>
            <a:r>
              <a:rPr lang="en-US" dirty="0">
                <a:solidFill>
                  <a:srgbClr val="0070C0"/>
                </a:solidFill>
              </a:rPr>
              <a:t>OCRA Salesforce User Training</a:t>
            </a:r>
          </a:p>
        </p:txBody>
      </p:sp>
      <p:sp>
        <p:nvSpPr>
          <p:cNvPr id="3" name="Subtitle 2">
            <a:extLst>
              <a:ext uri="{FF2B5EF4-FFF2-40B4-BE49-F238E27FC236}">
                <a16:creationId xmlns:a16="http://schemas.microsoft.com/office/drawing/2014/main" id="{017B0BDA-490F-443D-A9C9-510119A1206B}"/>
              </a:ext>
            </a:extLst>
          </p:cNvPr>
          <p:cNvSpPr>
            <a:spLocks noGrp="1"/>
          </p:cNvSpPr>
          <p:nvPr>
            <p:ph type="subTitle" idx="1"/>
          </p:nvPr>
        </p:nvSpPr>
        <p:spPr/>
        <p:txBody>
          <a:bodyPr>
            <a:normAutofit/>
          </a:bodyPr>
          <a:lstStyle/>
          <a:p>
            <a:endParaRPr lang="en-US" sz="4000" dirty="0"/>
          </a:p>
          <a:p>
            <a:r>
              <a:rPr lang="en-US" sz="4400" dirty="0"/>
              <a:t>June 2020</a:t>
            </a:r>
          </a:p>
        </p:txBody>
      </p:sp>
    </p:spTree>
    <p:extLst>
      <p:ext uri="{BB962C8B-B14F-4D97-AF65-F5344CB8AC3E}">
        <p14:creationId xmlns:p14="http://schemas.microsoft.com/office/powerpoint/2010/main" val="260138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BFB5-5048-432B-B1D8-32FF0387355D}"/>
              </a:ext>
            </a:extLst>
          </p:cNvPr>
          <p:cNvSpPr>
            <a:spLocks noGrp="1"/>
          </p:cNvSpPr>
          <p:nvPr>
            <p:ph type="title"/>
          </p:nvPr>
        </p:nvSpPr>
        <p:spPr>
          <a:xfrm>
            <a:off x="838200" y="365126"/>
            <a:ext cx="10303276" cy="797850"/>
          </a:xfrm>
        </p:spPr>
        <p:txBody>
          <a:bodyPr/>
          <a:lstStyle/>
          <a:p>
            <a:r>
              <a:rPr lang="en-US" dirty="0">
                <a:solidFill>
                  <a:srgbClr val="0070C0"/>
                </a:solidFill>
              </a:rPr>
              <a:t>Navigation Tabs </a:t>
            </a:r>
          </a:p>
        </p:txBody>
      </p:sp>
      <p:pic>
        <p:nvPicPr>
          <p:cNvPr id="3" name="Picture 2">
            <a:extLst>
              <a:ext uri="{FF2B5EF4-FFF2-40B4-BE49-F238E27FC236}">
                <a16:creationId xmlns:a16="http://schemas.microsoft.com/office/drawing/2014/main" id="{3342D7CE-FE04-4518-A228-7C744D8D1551}"/>
              </a:ext>
            </a:extLst>
          </p:cNvPr>
          <p:cNvPicPr>
            <a:picLocks noChangeAspect="1"/>
          </p:cNvPicPr>
          <p:nvPr/>
        </p:nvPicPr>
        <p:blipFill rotWithShape="1">
          <a:blip r:embed="rId2"/>
          <a:srcRect t="12686" r="1117" b="17252"/>
          <a:stretch/>
        </p:blipFill>
        <p:spPr>
          <a:xfrm>
            <a:off x="838200" y="2275276"/>
            <a:ext cx="10515600" cy="4190966"/>
          </a:xfrm>
          <a:prstGeom prst="rect">
            <a:avLst/>
          </a:prstGeom>
          <a:ln w="12700">
            <a:solidFill>
              <a:srgbClr val="0070C0"/>
            </a:solidFill>
          </a:ln>
        </p:spPr>
      </p:pic>
      <p:sp>
        <p:nvSpPr>
          <p:cNvPr id="4" name="Rectangle 3">
            <a:extLst>
              <a:ext uri="{FF2B5EF4-FFF2-40B4-BE49-F238E27FC236}">
                <a16:creationId xmlns:a16="http://schemas.microsoft.com/office/drawing/2014/main" id="{CDB2EEA1-B804-4D0D-9CC5-3D9335CEAABB}"/>
              </a:ext>
            </a:extLst>
          </p:cNvPr>
          <p:cNvSpPr/>
          <p:nvPr/>
        </p:nvSpPr>
        <p:spPr>
          <a:xfrm>
            <a:off x="1811044" y="2583402"/>
            <a:ext cx="4545367" cy="2840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D8CDB34-064D-4089-82AE-AE57C435E5FC}"/>
              </a:ext>
            </a:extLst>
          </p:cNvPr>
          <p:cNvSpPr txBox="1"/>
          <p:nvPr/>
        </p:nvSpPr>
        <p:spPr>
          <a:xfrm>
            <a:off x="838200" y="1411550"/>
            <a:ext cx="10515601" cy="923330"/>
          </a:xfrm>
          <a:prstGeom prst="rect">
            <a:avLst/>
          </a:prstGeom>
          <a:noFill/>
        </p:spPr>
        <p:txBody>
          <a:bodyPr wrap="square" rtlCol="0">
            <a:spAutoFit/>
          </a:bodyPr>
          <a:lstStyle/>
          <a:p>
            <a:r>
              <a:rPr lang="en-US" dirty="0"/>
              <a:t>You can use these tabs to navigate directly to a specific data group. Directly on the tab, you can use the drop-down caret to quickly add a new record or access recently-viewed records or list views.</a:t>
            </a:r>
          </a:p>
          <a:p>
            <a:r>
              <a:rPr lang="en-US" dirty="0"/>
              <a:t> </a:t>
            </a:r>
          </a:p>
        </p:txBody>
      </p:sp>
      <p:sp>
        <p:nvSpPr>
          <p:cNvPr id="6" name="Rectangle 5">
            <a:extLst>
              <a:ext uri="{FF2B5EF4-FFF2-40B4-BE49-F238E27FC236}">
                <a16:creationId xmlns:a16="http://schemas.microsoft.com/office/drawing/2014/main" id="{02CD38C2-8682-46C6-87D2-5341D58F6F75}"/>
              </a:ext>
            </a:extLst>
          </p:cNvPr>
          <p:cNvSpPr/>
          <p:nvPr/>
        </p:nvSpPr>
        <p:spPr>
          <a:xfrm>
            <a:off x="2006354" y="2867487"/>
            <a:ext cx="1473694" cy="32492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8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8DE6-22BA-4913-8B7A-1A274467D8D7}"/>
              </a:ext>
            </a:extLst>
          </p:cNvPr>
          <p:cNvSpPr>
            <a:spLocks noGrp="1"/>
          </p:cNvSpPr>
          <p:nvPr>
            <p:ph type="title"/>
          </p:nvPr>
        </p:nvSpPr>
        <p:spPr>
          <a:xfrm>
            <a:off x="763480" y="280489"/>
            <a:ext cx="10515600" cy="762339"/>
          </a:xfrm>
        </p:spPr>
        <p:txBody>
          <a:bodyPr/>
          <a:lstStyle/>
          <a:p>
            <a:r>
              <a:rPr lang="en-US" dirty="0">
                <a:solidFill>
                  <a:srgbClr val="0070C0"/>
                </a:solidFill>
              </a:rPr>
              <a:t>List Views</a:t>
            </a:r>
          </a:p>
        </p:txBody>
      </p:sp>
      <p:pic>
        <p:nvPicPr>
          <p:cNvPr id="3" name="Picture 2">
            <a:extLst>
              <a:ext uri="{FF2B5EF4-FFF2-40B4-BE49-F238E27FC236}">
                <a16:creationId xmlns:a16="http://schemas.microsoft.com/office/drawing/2014/main" id="{E9589F0E-CB8D-404E-82F0-DD3BEFDC3B0A}"/>
              </a:ext>
            </a:extLst>
          </p:cNvPr>
          <p:cNvPicPr>
            <a:picLocks noChangeAspect="1"/>
          </p:cNvPicPr>
          <p:nvPr/>
        </p:nvPicPr>
        <p:blipFill rotWithShape="1">
          <a:blip r:embed="rId2"/>
          <a:srcRect l="583" t="1243" b="15914"/>
          <a:stretch/>
        </p:blipFill>
        <p:spPr>
          <a:xfrm>
            <a:off x="838200" y="2241366"/>
            <a:ext cx="10515600" cy="3706673"/>
          </a:xfrm>
          <a:prstGeom prst="rect">
            <a:avLst/>
          </a:prstGeom>
          <a:ln w="12700">
            <a:solidFill>
              <a:srgbClr val="0070C0"/>
            </a:solidFill>
          </a:ln>
        </p:spPr>
      </p:pic>
      <p:sp>
        <p:nvSpPr>
          <p:cNvPr id="4" name="TextBox 3">
            <a:extLst>
              <a:ext uri="{FF2B5EF4-FFF2-40B4-BE49-F238E27FC236}">
                <a16:creationId xmlns:a16="http://schemas.microsoft.com/office/drawing/2014/main" id="{CACFE08D-C7F5-47BC-B618-F9441BA1C82A}"/>
              </a:ext>
            </a:extLst>
          </p:cNvPr>
          <p:cNvSpPr txBox="1"/>
          <p:nvPr/>
        </p:nvSpPr>
        <p:spPr>
          <a:xfrm>
            <a:off x="763480" y="1042828"/>
            <a:ext cx="10590320" cy="923330"/>
          </a:xfrm>
          <a:prstGeom prst="rect">
            <a:avLst/>
          </a:prstGeom>
          <a:noFill/>
        </p:spPr>
        <p:txBody>
          <a:bodyPr wrap="square" rtlCol="0">
            <a:spAutoFit/>
          </a:bodyPr>
          <a:lstStyle/>
          <a:p>
            <a:r>
              <a:rPr lang="en-US" dirty="0"/>
              <a:t>Navigating to a tab will present the List Views page. List Views are a very powerful way to filter and view data without requiring reports.  By default, Salesforce will always display the Recently Viewed list view first.  You can select additional list views by using the dropdown control by the List View Name and pinning your favorite.</a:t>
            </a:r>
          </a:p>
        </p:txBody>
      </p:sp>
      <p:sp>
        <p:nvSpPr>
          <p:cNvPr id="5" name="Arrow: Right 4">
            <a:extLst>
              <a:ext uri="{FF2B5EF4-FFF2-40B4-BE49-F238E27FC236}">
                <a16:creationId xmlns:a16="http://schemas.microsoft.com/office/drawing/2014/main" id="{26111FE5-B87A-4DBE-AFF6-C67975018168}"/>
              </a:ext>
            </a:extLst>
          </p:cNvPr>
          <p:cNvSpPr/>
          <p:nvPr/>
        </p:nvSpPr>
        <p:spPr>
          <a:xfrm rot="10800000">
            <a:off x="2681056" y="2982405"/>
            <a:ext cx="719091" cy="348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11143-6D57-41F3-9179-E6FA9253ADC7}"/>
              </a:ext>
            </a:extLst>
          </p:cNvPr>
          <p:cNvSpPr/>
          <p:nvPr/>
        </p:nvSpPr>
        <p:spPr>
          <a:xfrm>
            <a:off x="838200" y="2813133"/>
            <a:ext cx="1842855" cy="7135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24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C17A0-C1E4-4C38-8512-B595A5FE6032}"/>
              </a:ext>
            </a:extLst>
          </p:cNvPr>
          <p:cNvSpPr>
            <a:spLocks noGrp="1"/>
          </p:cNvSpPr>
          <p:nvPr>
            <p:ph type="title"/>
          </p:nvPr>
        </p:nvSpPr>
        <p:spPr>
          <a:xfrm>
            <a:off x="721174" y="169816"/>
            <a:ext cx="10515600" cy="1325563"/>
          </a:xfrm>
        </p:spPr>
        <p:txBody>
          <a:bodyPr/>
          <a:lstStyle/>
          <a:p>
            <a:r>
              <a:rPr lang="en-US" dirty="0">
                <a:solidFill>
                  <a:srgbClr val="0070C0"/>
                </a:solidFill>
              </a:rPr>
              <a:t>Home Tab</a:t>
            </a:r>
          </a:p>
        </p:txBody>
      </p:sp>
      <p:pic>
        <p:nvPicPr>
          <p:cNvPr id="3" name="Picture 2">
            <a:extLst>
              <a:ext uri="{FF2B5EF4-FFF2-40B4-BE49-F238E27FC236}">
                <a16:creationId xmlns:a16="http://schemas.microsoft.com/office/drawing/2014/main" id="{1E4F8C66-7C9E-4351-802E-A13476E42AE6}"/>
              </a:ext>
            </a:extLst>
          </p:cNvPr>
          <p:cNvPicPr>
            <a:picLocks noChangeAspect="1"/>
          </p:cNvPicPr>
          <p:nvPr/>
        </p:nvPicPr>
        <p:blipFill rotWithShape="1">
          <a:blip r:embed="rId2"/>
          <a:srcRect t="11780" r="1262" b="4472"/>
          <a:stretch/>
        </p:blipFill>
        <p:spPr>
          <a:xfrm>
            <a:off x="838200" y="1495379"/>
            <a:ext cx="10281548" cy="4905421"/>
          </a:xfrm>
          <a:prstGeom prst="rect">
            <a:avLst/>
          </a:prstGeom>
          <a:ln w="19050">
            <a:solidFill>
              <a:srgbClr val="0070C0"/>
            </a:solidFill>
          </a:ln>
        </p:spPr>
      </p:pic>
    </p:spTree>
    <p:extLst>
      <p:ext uri="{BB962C8B-B14F-4D97-AF65-F5344CB8AC3E}">
        <p14:creationId xmlns:p14="http://schemas.microsoft.com/office/powerpoint/2010/main" val="2170869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9FA1-11A9-4F58-837A-8BBAE7178FDB}"/>
              </a:ext>
            </a:extLst>
          </p:cNvPr>
          <p:cNvSpPr>
            <a:spLocks noGrp="1"/>
          </p:cNvSpPr>
          <p:nvPr>
            <p:ph type="title"/>
          </p:nvPr>
        </p:nvSpPr>
        <p:spPr>
          <a:xfrm>
            <a:off x="495636" y="448252"/>
            <a:ext cx="10292437" cy="909493"/>
          </a:xfrm>
        </p:spPr>
        <p:txBody>
          <a:bodyPr/>
          <a:lstStyle/>
          <a:p>
            <a:r>
              <a:rPr lang="en-US" dirty="0">
                <a:solidFill>
                  <a:srgbClr val="0070C0"/>
                </a:solidFill>
              </a:rPr>
              <a:t>Home tab </a:t>
            </a:r>
            <a:r>
              <a:rPr lang="en-US" dirty="0" err="1">
                <a:solidFill>
                  <a:srgbClr val="0070C0"/>
                </a:solidFill>
              </a:rPr>
              <a:t>con’t</a:t>
            </a:r>
            <a:endParaRPr lang="en-US" dirty="0">
              <a:solidFill>
                <a:srgbClr val="0070C0"/>
              </a:solidFill>
            </a:endParaRPr>
          </a:p>
        </p:txBody>
      </p:sp>
      <p:pic>
        <p:nvPicPr>
          <p:cNvPr id="6" name="Picture 5">
            <a:extLst>
              <a:ext uri="{FF2B5EF4-FFF2-40B4-BE49-F238E27FC236}">
                <a16:creationId xmlns:a16="http://schemas.microsoft.com/office/drawing/2014/main" id="{D9223365-9EAE-4596-ACFD-94CC832EB4C3}"/>
              </a:ext>
            </a:extLst>
          </p:cNvPr>
          <p:cNvPicPr>
            <a:picLocks noChangeAspect="1"/>
          </p:cNvPicPr>
          <p:nvPr/>
        </p:nvPicPr>
        <p:blipFill>
          <a:blip r:embed="rId2"/>
          <a:stretch>
            <a:fillRect/>
          </a:stretch>
        </p:blipFill>
        <p:spPr>
          <a:xfrm>
            <a:off x="495636" y="1884339"/>
            <a:ext cx="8564948" cy="3860511"/>
          </a:xfrm>
          <a:prstGeom prst="rect">
            <a:avLst/>
          </a:prstGeom>
          <a:ln w="28575">
            <a:solidFill>
              <a:srgbClr val="0070C0"/>
            </a:solidFill>
          </a:ln>
        </p:spPr>
      </p:pic>
      <p:sp>
        <p:nvSpPr>
          <p:cNvPr id="8" name="TextBox 7">
            <a:extLst>
              <a:ext uri="{FF2B5EF4-FFF2-40B4-BE49-F238E27FC236}">
                <a16:creationId xmlns:a16="http://schemas.microsoft.com/office/drawing/2014/main" id="{7F9B3430-B8FA-4E11-BECE-07567DAE6496}"/>
              </a:ext>
            </a:extLst>
          </p:cNvPr>
          <p:cNvSpPr txBox="1"/>
          <p:nvPr/>
        </p:nvSpPr>
        <p:spPr>
          <a:xfrm>
            <a:off x="9180947" y="1884339"/>
            <a:ext cx="2779735" cy="646331"/>
          </a:xfrm>
          <a:prstGeom prst="rect">
            <a:avLst/>
          </a:prstGeom>
          <a:noFill/>
        </p:spPr>
        <p:txBody>
          <a:bodyPr wrap="none" rtlCol="0">
            <a:spAutoFit/>
          </a:bodyPr>
          <a:lstStyle/>
          <a:p>
            <a:r>
              <a:rPr lang="en-US" dirty="0"/>
              <a:t>Use the drop down to</a:t>
            </a:r>
          </a:p>
          <a:p>
            <a:r>
              <a:rPr lang="en-US" dirty="0"/>
              <a:t>control the display for Tasks</a:t>
            </a:r>
          </a:p>
        </p:txBody>
      </p:sp>
      <p:sp>
        <p:nvSpPr>
          <p:cNvPr id="9" name="Rectangle 8">
            <a:extLst>
              <a:ext uri="{FF2B5EF4-FFF2-40B4-BE49-F238E27FC236}">
                <a16:creationId xmlns:a16="http://schemas.microsoft.com/office/drawing/2014/main" id="{F55CB51F-355C-49AD-850D-983BB705869F}"/>
              </a:ext>
            </a:extLst>
          </p:cNvPr>
          <p:cNvSpPr/>
          <p:nvPr/>
        </p:nvSpPr>
        <p:spPr>
          <a:xfrm>
            <a:off x="7342909" y="2022764"/>
            <a:ext cx="1801091" cy="17549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FDE711-3205-4482-9825-249280FCD18A}"/>
              </a:ext>
            </a:extLst>
          </p:cNvPr>
          <p:cNvSpPr/>
          <p:nvPr/>
        </p:nvSpPr>
        <p:spPr>
          <a:xfrm>
            <a:off x="3943927" y="3495964"/>
            <a:ext cx="646545" cy="2078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212FBBD-B2C3-464A-8A28-253D712513BE}"/>
              </a:ext>
            </a:extLst>
          </p:cNvPr>
          <p:cNvPicPr>
            <a:picLocks noChangeAspect="1"/>
          </p:cNvPicPr>
          <p:nvPr/>
        </p:nvPicPr>
        <p:blipFill>
          <a:blip r:embed="rId3"/>
          <a:stretch>
            <a:fillRect/>
          </a:stretch>
        </p:blipFill>
        <p:spPr>
          <a:xfrm>
            <a:off x="3824194" y="5386057"/>
            <a:ext cx="877115" cy="321087"/>
          </a:xfrm>
          <a:prstGeom prst="rect">
            <a:avLst/>
          </a:prstGeom>
        </p:spPr>
      </p:pic>
      <p:sp>
        <p:nvSpPr>
          <p:cNvPr id="14" name="TextBox 13">
            <a:extLst>
              <a:ext uri="{FF2B5EF4-FFF2-40B4-BE49-F238E27FC236}">
                <a16:creationId xmlns:a16="http://schemas.microsoft.com/office/drawing/2014/main" id="{44D922CC-D8BB-458E-9DA8-A860F8ECD306}"/>
              </a:ext>
            </a:extLst>
          </p:cNvPr>
          <p:cNvSpPr txBox="1"/>
          <p:nvPr/>
        </p:nvSpPr>
        <p:spPr>
          <a:xfrm>
            <a:off x="1118813" y="5883275"/>
            <a:ext cx="6287875" cy="369332"/>
          </a:xfrm>
          <a:prstGeom prst="rect">
            <a:avLst/>
          </a:prstGeom>
          <a:noFill/>
        </p:spPr>
        <p:txBody>
          <a:bodyPr wrap="none" rtlCol="0">
            <a:spAutoFit/>
          </a:bodyPr>
          <a:lstStyle/>
          <a:p>
            <a:r>
              <a:rPr lang="en-US" dirty="0"/>
              <a:t>Clicking on the hyperlink will navigate you to the receptive object</a:t>
            </a:r>
          </a:p>
        </p:txBody>
      </p:sp>
    </p:spTree>
    <p:extLst>
      <p:ext uri="{BB962C8B-B14F-4D97-AF65-F5344CB8AC3E}">
        <p14:creationId xmlns:p14="http://schemas.microsoft.com/office/powerpoint/2010/main" val="100817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D745-E2FA-4A69-8432-92EF45B89ADD}"/>
              </a:ext>
            </a:extLst>
          </p:cNvPr>
          <p:cNvSpPr>
            <a:spLocks noGrp="1"/>
          </p:cNvSpPr>
          <p:nvPr>
            <p:ph type="title"/>
          </p:nvPr>
        </p:nvSpPr>
        <p:spPr>
          <a:xfrm>
            <a:off x="838200" y="365126"/>
            <a:ext cx="10312153" cy="851116"/>
          </a:xfrm>
        </p:spPr>
        <p:txBody>
          <a:bodyPr/>
          <a:lstStyle/>
          <a:p>
            <a:r>
              <a:rPr lang="en-US" dirty="0">
                <a:solidFill>
                  <a:srgbClr val="0070C0"/>
                </a:solidFill>
              </a:rPr>
              <a:t>Home tab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77D851B0-CD3C-4462-8C33-C04D3B3AB75F}"/>
              </a:ext>
            </a:extLst>
          </p:cNvPr>
          <p:cNvPicPr>
            <a:picLocks noChangeAspect="1"/>
          </p:cNvPicPr>
          <p:nvPr/>
        </p:nvPicPr>
        <p:blipFill>
          <a:blip r:embed="rId2"/>
          <a:stretch>
            <a:fillRect/>
          </a:stretch>
        </p:blipFill>
        <p:spPr>
          <a:xfrm>
            <a:off x="838200" y="2135760"/>
            <a:ext cx="8918359" cy="4357115"/>
          </a:xfrm>
          <a:prstGeom prst="rect">
            <a:avLst/>
          </a:prstGeom>
        </p:spPr>
      </p:pic>
      <p:sp>
        <p:nvSpPr>
          <p:cNvPr id="4" name="TextBox 3">
            <a:extLst>
              <a:ext uri="{FF2B5EF4-FFF2-40B4-BE49-F238E27FC236}">
                <a16:creationId xmlns:a16="http://schemas.microsoft.com/office/drawing/2014/main" id="{9185CDDD-9445-4D8F-B456-5EFA148541E3}"/>
              </a:ext>
            </a:extLst>
          </p:cNvPr>
          <p:cNvSpPr txBox="1"/>
          <p:nvPr/>
        </p:nvSpPr>
        <p:spPr>
          <a:xfrm>
            <a:off x="838200" y="1075838"/>
            <a:ext cx="10312153" cy="1200329"/>
          </a:xfrm>
          <a:prstGeom prst="rect">
            <a:avLst/>
          </a:prstGeom>
          <a:noFill/>
        </p:spPr>
        <p:txBody>
          <a:bodyPr wrap="square" rtlCol="0">
            <a:spAutoFit/>
          </a:bodyPr>
          <a:lstStyle/>
          <a:p>
            <a:r>
              <a:rPr lang="en-US" dirty="0"/>
              <a:t>My Upcoming Tasks and My Upcoming Events are set to show the first 2 records based on date and time. </a:t>
            </a:r>
          </a:p>
          <a:p>
            <a:r>
              <a:rPr lang="en-US" dirty="0"/>
              <a:t>For visibility into additional records click on the hyperlink and you will be navigated to the respective object list view.</a:t>
            </a:r>
          </a:p>
          <a:p>
            <a:endParaRPr lang="en-US" dirty="0"/>
          </a:p>
        </p:txBody>
      </p:sp>
      <p:pic>
        <p:nvPicPr>
          <p:cNvPr id="5" name="Picture 4">
            <a:extLst>
              <a:ext uri="{FF2B5EF4-FFF2-40B4-BE49-F238E27FC236}">
                <a16:creationId xmlns:a16="http://schemas.microsoft.com/office/drawing/2014/main" id="{8DEB4BD8-76B7-4836-91BD-AFDBD2836247}"/>
              </a:ext>
            </a:extLst>
          </p:cNvPr>
          <p:cNvPicPr>
            <a:picLocks noChangeAspect="1"/>
          </p:cNvPicPr>
          <p:nvPr/>
        </p:nvPicPr>
        <p:blipFill>
          <a:blip r:embed="rId3"/>
          <a:stretch>
            <a:fillRect/>
          </a:stretch>
        </p:blipFill>
        <p:spPr>
          <a:xfrm>
            <a:off x="4419479" y="2276167"/>
            <a:ext cx="877900" cy="317019"/>
          </a:xfrm>
          <a:prstGeom prst="rect">
            <a:avLst/>
          </a:prstGeom>
        </p:spPr>
      </p:pic>
      <p:pic>
        <p:nvPicPr>
          <p:cNvPr id="6" name="Picture 5">
            <a:extLst>
              <a:ext uri="{FF2B5EF4-FFF2-40B4-BE49-F238E27FC236}">
                <a16:creationId xmlns:a16="http://schemas.microsoft.com/office/drawing/2014/main" id="{5C19FA24-8CA2-4FDF-B4DC-B64253791880}"/>
              </a:ext>
            </a:extLst>
          </p:cNvPr>
          <p:cNvPicPr>
            <a:picLocks noChangeAspect="1"/>
          </p:cNvPicPr>
          <p:nvPr/>
        </p:nvPicPr>
        <p:blipFill>
          <a:blip r:embed="rId3"/>
          <a:stretch>
            <a:fillRect/>
          </a:stretch>
        </p:blipFill>
        <p:spPr>
          <a:xfrm>
            <a:off x="8878659" y="2276166"/>
            <a:ext cx="877900" cy="317019"/>
          </a:xfrm>
          <a:prstGeom prst="rect">
            <a:avLst/>
          </a:prstGeom>
        </p:spPr>
      </p:pic>
    </p:spTree>
    <p:extLst>
      <p:ext uri="{BB962C8B-B14F-4D97-AF65-F5344CB8AC3E}">
        <p14:creationId xmlns:p14="http://schemas.microsoft.com/office/powerpoint/2010/main" val="296796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A3AD-F86B-4A23-9F49-45BE47145516}"/>
              </a:ext>
            </a:extLst>
          </p:cNvPr>
          <p:cNvSpPr>
            <a:spLocks noGrp="1"/>
          </p:cNvSpPr>
          <p:nvPr>
            <p:ph type="title"/>
          </p:nvPr>
        </p:nvSpPr>
        <p:spPr/>
        <p:txBody>
          <a:bodyPr/>
          <a:lstStyle/>
          <a:p>
            <a:r>
              <a:rPr lang="en-US" dirty="0">
                <a:solidFill>
                  <a:srgbClr val="0070C0"/>
                </a:solidFill>
              </a:rPr>
              <a:t>Home tab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35C0E733-A269-4973-A4B2-D40FFCBE87E0}"/>
              </a:ext>
            </a:extLst>
          </p:cNvPr>
          <p:cNvPicPr>
            <a:picLocks noChangeAspect="1"/>
          </p:cNvPicPr>
          <p:nvPr/>
        </p:nvPicPr>
        <p:blipFill>
          <a:blip r:embed="rId2"/>
          <a:stretch>
            <a:fillRect/>
          </a:stretch>
        </p:blipFill>
        <p:spPr>
          <a:xfrm>
            <a:off x="838200" y="2599473"/>
            <a:ext cx="4831499" cy="3612193"/>
          </a:xfrm>
          <a:prstGeom prst="rect">
            <a:avLst/>
          </a:prstGeom>
        </p:spPr>
      </p:pic>
      <p:sp>
        <p:nvSpPr>
          <p:cNvPr id="5" name="TextBox 4">
            <a:extLst>
              <a:ext uri="{FF2B5EF4-FFF2-40B4-BE49-F238E27FC236}">
                <a16:creationId xmlns:a16="http://schemas.microsoft.com/office/drawing/2014/main" id="{F2BF6C10-3D50-430A-98CF-AA1A8D68455E}"/>
              </a:ext>
            </a:extLst>
          </p:cNvPr>
          <p:cNvSpPr txBox="1"/>
          <p:nvPr/>
        </p:nvSpPr>
        <p:spPr>
          <a:xfrm>
            <a:off x="838200" y="1427595"/>
            <a:ext cx="10294398" cy="923330"/>
          </a:xfrm>
          <a:prstGeom prst="rect">
            <a:avLst/>
          </a:prstGeom>
          <a:noFill/>
        </p:spPr>
        <p:txBody>
          <a:bodyPr wrap="square" rtlCol="0">
            <a:spAutoFit/>
          </a:bodyPr>
          <a:lstStyle/>
          <a:p>
            <a:r>
              <a:rPr lang="en-US" dirty="0"/>
              <a:t>Recent Records will list the 5 most recent records you last viewed, created or edited.  Clicking on the hyperlink will navigate you to a list of 20 recent records.</a:t>
            </a:r>
          </a:p>
          <a:p>
            <a:endParaRPr lang="en-US" dirty="0"/>
          </a:p>
        </p:txBody>
      </p:sp>
      <p:pic>
        <p:nvPicPr>
          <p:cNvPr id="6" name="Picture 5">
            <a:extLst>
              <a:ext uri="{FF2B5EF4-FFF2-40B4-BE49-F238E27FC236}">
                <a16:creationId xmlns:a16="http://schemas.microsoft.com/office/drawing/2014/main" id="{7666F532-677C-4E56-BA32-ADD240A0AC00}"/>
              </a:ext>
            </a:extLst>
          </p:cNvPr>
          <p:cNvPicPr>
            <a:picLocks noChangeAspect="1"/>
          </p:cNvPicPr>
          <p:nvPr/>
        </p:nvPicPr>
        <p:blipFill>
          <a:blip r:embed="rId3"/>
          <a:stretch>
            <a:fillRect/>
          </a:stretch>
        </p:blipFill>
        <p:spPr>
          <a:xfrm>
            <a:off x="2814999" y="5756237"/>
            <a:ext cx="877900" cy="317019"/>
          </a:xfrm>
          <a:prstGeom prst="rect">
            <a:avLst/>
          </a:prstGeom>
        </p:spPr>
      </p:pic>
    </p:spTree>
    <p:extLst>
      <p:ext uri="{BB962C8B-B14F-4D97-AF65-F5344CB8AC3E}">
        <p14:creationId xmlns:p14="http://schemas.microsoft.com/office/powerpoint/2010/main" val="313169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664F-F65E-458E-84CE-6A6C7C93557C}"/>
              </a:ext>
            </a:extLst>
          </p:cNvPr>
          <p:cNvSpPr>
            <a:spLocks noGrp="1"/>
          </p:cNvSpPr>
          <p:nvPr>
            <p:ph type="title"/>
          </p:nvPr>
        </p:nvSpPr>
        <p:spPr>
          <a:xfrm>
            <a:off x="872231" y="253245"/>
            <a:ext cx="10515600" cy="1325563"/>
          </a:xfrm>
        </p:spPr>
        <p:txBody>
          <a:bodyPr/>
          <a:lstStyle/>
          <a:p>
            <a:r>
              <a:rPr lang="en-US" dirty="0">
                <a:solidFill>
                  <a:srgbClr val="0070C0"/>
                </a:solidFill>
              </a:rPr>
              <a:t>Client tab</a:t>
            </a:r>
          </a:p>
        </p:txBody>
      </p:sp>
      <p:sp>
        <p:nvSpPr>
          <p:cNvPr id="5" name="TextBox 4">
            <a:extLst>
              <a:ext uri="{FF2B5EF4-FFF2-40B4-BE49-F238E27FC236}">
                <a16:creationId xmlns:a16="http://schemas.microsoft.com/office/drawing/2014/main" id="{D898391B-15C2-4697-A805-AF1EE115B80A}"/>
              </a:ext>
            </a:extLst>
          </p:cNvPr>
          <p:cNvSpPr txBox="1"/>
          <p:nvPr/>
        </p:nvSpPr>
        <p:spPr>
          <a:xfrm>
            <a:off x="838199" y="1578808"/>
            <a:ext cx="10365419" cy="646331"/>
          </a:xfrm>
          <a:prstGeom prst="rect">
            <a:avLst/>
          </a:prstGeom>
          <a:noFill/>
        </p:spPr>
        <p:txBody>
          <a:bodyPr wrap="square" rtlCol="0">
            <a:spAutoFit/>
          </a:bodyPr>
          <a:lstStyle/>
          <a:p>
            <a:r>
              <a:rPr lang="en-US" dirty="0"/>
              <a:t>My Clients list view is set to show only records owned by the running user.  In this example, the running user has not created any Client records.  They currently do not “own” any records.  </a:t>
            </a:r>
          </a:p>
        </p:txBody>
      </p:sp>
      <p:pic>
        <p:nvPicPr>
          <p:cNvPr id="6" name="Picture 5">
            <a:extLst>
              <a:ext uri="{FF2B5EF4-FFF2-40B4-BE49-F238E27FC236}">
                <a16:creationId xmlns:a16="http://schemas.microsoft.com/office/drawing/2014/main" id="{CB8ED43D-904B-46F6-9F2C-B28660759898}"/>
              </a:ext>
            </a:extLst>
          </p:cNvPr>
          <p:cNvPicPr>
            <a:picLocks noChangeAspect="1"/>
          </p:cNvPicPr>
          <p:nvPr/>
        </p:nvPicPr>
        <p:blipFill rotWithShape="1">
          <a:blip r:embed="rId2"/>
          <a:srcRect l="801" t="12557" r="897" b="33074"/>
          <a:stretch/>
        </p:blipFill>
        <p:spPr>
          <a:xfrm>
            <a:off x="585926" y="2574925"/>
            <a:ext cx="11088210" cy="3547254"/>
          </a:xfrm>
          <a:prstGeom prst="rect">
            <a:avLst/>
          </a:prstGeom>
          <a:ln w="12700">
            <a:solidFill>
              <a:srgbClr val="0070C0"/>
            </a:solidFill>
          </a:ln>
        </p:spPr>
      </p:pic>
    </p:spTree>
    <p:extLst>
      <p:ext uri="{BB962C8B-B14F-4D97-AF65-F5344CB8AC3E}">
        <p14:creationId xmlns:p14="http://schemas.microsoft.com/office/powerpoint/2010/main" val="357324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76755-DD48-410F-9EE5-4B80FE8BC22C}"/>
              </a:ext>
            </a:extLst>
          </p:cNvPr>
          <p:cNvSpPr>
            <a:spLocks noGrp="1"/>
          </p:cNvSpPr>
          <p:nvPr>
            <p:ph type="title"/>
          </p:nvPr>
        </p:nvSpPr>
        <p:spPr/>
        <p:txBody>
          <a:bodyPr/>
          <a:lstStyle/>
          <a:p>
            <a:r>
              <a:rPr lang="en-US" dirty="0">
                <a:solidFill>
                  <a:srgbClr val="0070C0"/>
                </a:solidFill>
              </a:rPr>
              <a:t>Client tab </a:t>
            </a:r>
            <a:r>
              <a:rPr lang="en-US" dirty="0" err="1">
                <a:solidFill>
                  <a:srgbClr val="0070C0"/>
                </a:solidFill>
              </a:rPr>
              <a:t>con’t</a:t>
            </a:r>
            <a:endParaRPr lang="en-US" dirty="0">
              <a:solidFill>
                <a:srgbClr val="0070C0"/>
              </a:solidFill>
            </a:endParaRPr>
          </a:p>
        </p:txBody>
      </p:sp>
      <p:sp>
        <p:nvSpPr>
          <p:cNvPr id="4" name="TextBox 3">
            <a:extLst>
              <a:ext uri="{FF2B5EF4-FFF2-40B4-BE49-F238E27FC236}">
                <a16:creationId xmlns:a16="http://schemas.microsoft.com/office/drawing/2014/main" id="{FF8F647C-C901-4DF9-B4B5-BA81F84A8C67}"/>
              </a:ext>
            </a:extLst>
          </p:cNvPr>
          <p:cNvSpPr txBox="1"/>
          <p:nvPr/>
        </p:nvSpPr>
        <p:spPr>
          <a:xfrm>
            <a:off x="838200" y="1659987"/>
            <a:ext cx="10381560" cy="646331"/>
          </a:xfrm>
          <a:prstGeom prst="rect">
            <a:avLst/>
          </a:prstGeom>
          <a:noFill/>
        </p:spPr>
        <p:txBody>
          <a:bodyPr wrap="none" rtlCol="0">
            <a:spAutoFit/>
          </a:bodyPr>
          <a:lstStyle/>
          <a:p>
            <a:r>
              <a:rPr lang="en-US" dirty="0"/>
              <a:t>To create a new Client record click on the New button and a pop up window will appear.  The record type will</a:t>
            </a:r>
          </a:p>
          <a:p>
            <a:r>
              <a:rPr lang="en-US" dirty="0"/>
              <a:t>default to Organization.  It’s recommended to select OCRA Client.</a:t>
            </a:r>
          </a:p>
        </p:txBody>
      </p:sp>
      <p:pic>
        <p:nvPicPr>
          <p:cNvPr id="3" name="Picture 2">
            <a:extLst>
              <a:ext uri="{FF2B5EF4-FFF2-40B4-BE49-F238E27FC236}">
                <a16:creationId xmlns:a16="http://schemas.microsoft.com/office/drawing/2014/main" id="{B487DA4B-30D0-477D-A700-539AA78040B9}"/>
              </a:ext>
            </a:extLst>
          </p:cNvPr>
          <p:cNvPicPr>
            <a:picLocks noChangeAspect="1"/>
          </p:cNvPicPr>
          <p:nvPr/>
        </p:nvPicPr>
        <p:blipFill>
          <a:blip r:embed="rId2"/>
          <a:stretch>
            <a:fillRect/>
          </a:stretch>
        </p:blipFill>
        <p:spPr>
          <a:xfrm>
            <a:off x="984984" y="2583509"/>
            <a:ext cx="10087992" cy="3527536"/>
          </a:xfrm>
          <a:prstGeom prst="rect">
            <a:avLst/>
          </a:prstGeom>
        </p:spPr>
      </p:pic>
    </p:spTree>
    <p:extLst>
      <p:ext uri="{BB962C8B-B14F-4D97-AF65-F5344CB8AC3E}">
        <p14:creationId xmlns:p14="http://schemas.microsoft.com/office/powerpoint/2010/main" val="217085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C179-8E18-49E3-9140-7A37D1A441FD}"/>
              </a:ext>
            </a:extLst>
          </p:cNvPr>
          <p:cNvSpPr>
            <a:spLocks noGrp="1"/>
          </p:cNvSpPr>
          <p:nvPr>
            <p:ph type="title"/>
          </p:nvPr>
        </p:nvSpPr>
        <p:spPr>
          <a:xfrm>
            <a:off x="864463" y="478616"/>
            <a:ext cx="10463074" cy="646331"/>
          </a:xfrm>
        </p:spPr>
        <p:txBody>
          <a:bodyPr>
            <a:normAutofit fontScale="90000"/>
          </a:bodyPr>
          <a:lstStyle/>
          <a:p>
            <a:r>
              <a:rPr lang="en-US" dirty="0">
                <a:solidFill>
                  <a:srgbClr val="0070C0"/>
                </a:solidFill>
              </a:rPr>
              <a:t>Client tab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16810AC9-22CF-458F-B187-B9DA0F64A66D}"/>
              </a:ext>
            </a:extLst>
          </p:cNvPr>
          <p:cNvPicPr>
            <a:picLocks noChangeAspect="1"/>
          </p:cNvPicPr>
          <p:nvPr/>
        </p:nvPicPr>
        <p:blipFill rotWithShape="1">
          <a:blip r:embed="rId2"/>
          <a:srcRect l="430" t="12927" r="750" b="6043"/>
          <a:stretch/>
        </p:blipFill>
        <p:spPr>
          <a:xfrm>
            <a:off x="900343" y="2338125"/>
            <a:ext cx="9841637" cy="4225771"/>
          </a:xfrm>
          <a:prstGeom prst="rect">
            <a:avLst/>
          </a:prstGeom>
          <a:ln w="28575">
            <a:solidFill>
              <a:srgbClr val="0070C0"/>
            </a:solidFill>
          </a:ln>
        </p:spPr>
      </p:pic>
      <p:pic>
        <p:nvPicPr>
          <p:cNvPr id="4" name="Picture 3">
            <a:extLst>
              <a:ext uri="{FF2B5EF4-FFF2-40B4-BE49-F238E27FC236}">
                <a16:creationId xmlns:a16="http://schemas.microsoft.com/office/drawing/2014/main" id="{93B0CCF3-4F54-4C1D-A451-9663D0F77E0D}"/>
              </a:ext>
            </a:extLst>
          </p:cNvPr>
          <p:cNvPicPr>
            <a:picLocks noChangeAspect="1"/>
          </p:cNvPicPr>
          <p:nvPr/>
        </p:nvPicPr>
        <p:blipFill>
          <a:blip r:embed="rId3"/>
          <a:stretch>
            <a:fillRect/>
          </a:stretch>
        </p:blipFill>
        <p:spPr>
          <a:xfrm>
            <a:off x="3322222" y="2862118"/>
            <a:ext cx="877900" cy="317019"/>
          </a:xfrm>
          <a:prstGeom prst="rect">
            <a:avLst/>
          </a:prstGeom>
        </p:spPr>
      </p:pic>
      <p:pic>
        <p:nvPicPr>
          <p:cNvPr id="6" name="Picture 5">
            <a:extLst>
              <a:ext uri="{FF2B5EF4-FFF2-40B4-BE49-F238E27FC236}">
                <a16:creationId xmlns:a16="http://schemas.microsoft.com/office/drawing/2014/main" id="{1B84B0EE-8B2D-42DD-AEE2-F9B4D66928BC}"/>
              </a:ext>
            </a:extLst>
          </p:cNvPr>
          <p:cNvPicPr>
            <a:picLocks noChangeAspect="1"/>
          </p:cNvPicPr>
          <p:nvPr/>
        </p:nvPicPr>
        <p:blipFill>
          <a:blip r:embed="rId3"/>
          <a:stretch>
            <a:fillRect/>
          </a:stretch>
        </p:blipFill>
        <p:spPr>
          <a:xfrm>
            <a:off x="4943261" y="3020627"/>
            <a:ext cx="877900" cy="317019"/>
          </a:xfrm>
          <a:prstGeom prst="rect">
            <a:avLst/>
          </a:prstGeom>
        </p:spPr>
      </p:pic>
      <p:sp>
        <p:nvSpPr>
          <p:cNvPr id="7" name="TextBox 6">
            <a:extLst>
              <a:ext uri="{FF2B5EF4-FFF2-40B4-BE49-F238E27FC236}">
                <a16:creationId xmlns:a16="http://schemas.microsoft.com/office/drawing/2014/main" id="{5719C453-CCCA-4A4F-89E1-39B67A7E8694}"/>
              </a:ext>
            </a:extLst>
          </p:cNvPr>
          <p:cNvSpPr txBox="1"/>
          <p:nvPr/>
        </p:nvSpPr>
        <p:spPr>
          <a:xfrm>
            <a:off x="900343" y="1313896"/>
            <a:ext cx="10631750" cy="646331"/>
          </a:xfrm>
          <a:prstGeom prst="rect">
            <a:avLst/>
          </a:prstGeom>
          <a:noFill/>
        </p:spPr>
        <p:txBody>
          <a:bodyPr wrap="square" rtlCol="0">
            <a:spAutoFit/>
          </a:bodyPr>
          <a:lstStyle/>
          <a:p>
            <a:r>
              <a:rPr lang="en-US" dirty="0"/>
              <a:t>A red </a:t>
            </a:r>
            <a:r>
              <a:rPr lang="en-US" dirty="0" err="1"/>
              <a:t>astrick</a:t>
            </a:r>
            <a:r>
              <a:rPr lang="en-US" dirty="0"/>
              <a:t> indicates a required field.  The magnifying glass indicates the field is a look up and will search Salesforce for an existing record, saving you time, effort and reducing duplicates.</a:t>
            </a:r>
          </a:p>
        </p:txBody>
      </p:sp>
    </p:spTree>
    <p:extLst>
      <p:ext uri="{BB962C8B-B14F-4D97-AF65-F5344CB8AC3E}">
        <p14:creationId xmlns:p14="http://schemas.microsoft.com/office/powerpoint/2010/main" val="313885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7C7F-16FA-46DF-9FAB-3FF1A83947C2}"/>
              </a:ext>
            </a:extLst>
          </p:cNvPr>
          <p:cNvSpPr>
            <a:spLocks noGrp="1"/>
          </p:cNvSpPr>
          <p:nvPr>
            <p:ph type="title"/>
          </p:nvPr>
        </p:nvSpPr>
        <p:spPr>
          <a:xfrm>
            <a:off x="838200" y="365126"/>
            <a:ext cx="10515600" cy="945060"/>
          </a:xfrm>
        </p:spPr>
        <p:txBody>
          <a:bodyPr/>
          <a:lstStyle/>
          <a:p>
            <a:r>
              <a:rPr lang="en-US" dirty="0">
                <a:solidFill>
                  <a:srgbClr val="0070C0"/>
                </a:solidFill>
              </a:rPr>
              <a:t>Client tab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236CD287-422E-43D0-B86B-3B921D6A26B7}"/>
              </a:ext>
            </a:extLst>
          </p:cNvPr>
          <p:cNvPicPr>
            <a:picLocks noChangeAspect="1"/>
          </p:cNvPicPr>
          <p:nvPr/>
        </p:nvPicPr>
        <p:blipFill rotWithShape="1">
          <a:blip r:embed="rId2"/>
          <a:srcRect t="12338" r="1156" b="5324"/>
          <a:stretch/>
        </p:blipFill>
        <p:spPr>
          <a:xfrm>
            <a:off x="838200" y="2144328"/>
            <a:ext cx="9280477" cy="4348545"/>
          </a:xfrm>
          <a:prstGeom prst="rect">
            <a:avLst/>
          </a:prstGeom>
          <a:ln>
            <a:solidFill>
              <a:schemeClr val="accent1"/>
            </a:solidFill>
          </a:ln>
        </p:spPr>
      </p:pic>
      <p:sp>
        <p:nvSpPr>
          <p:cNvPr id="4" name="TextBox 3">
            <a:extLst>
              <a:ext uri="{FF2B5EF4-FFF2-40B4-BE49-F238E27FC236}">
                <a16:creationId xmlns:a16="http://schemas.microsoft.com/office/drawing/2014/main" id="{7A55666C-9B8D-44A2-889D-763F62B90690}"/>
              </a:ext>
            </a:extLst>
          </p:cNvPr>
          <p:cNvSpPr txBox="1"/>
          <p:nvPr/>
        </p:nvSpPr>
        <p:spPr>
          <a:xfrm>
            <a:off x="838200" y="1310186"/>
            <a:ext cx="9624564" cy="646331"/>
          </a:xfrm>
          <a:prstGeom prst="rect">
            <a:avLst/>
          </a:prstGeom>
          <a:noFill/>
        </p:spPr>
        <p:txBody>
          <a:bodyPr wrap="square" rtlCol="0">
            <a:spAutoFit/>
          </a:bodyPr>
          <a:lstStyle/>
          <a:p>
            <a:r>
              <a:rPr lang="en-US" dirty="0"/>
              <a:t>Once a Client record has been created you can create related Contact(s), Notes, Tasks and Events all from the same screen.</a:t>
            </a:r>
          </a:p>
        </p:txBody>
      </p:sp>
      <p:sp>
        <p:nvSpPr>
          <p:cNvPr id="5" name="Rectangle 4">
            <a:extLst>
              <a:ext uri="{FF2B5EF4-FFF2-40B4-BE49-F238E27FC236}">
                <a16:creationId xmlns:a16="http://schemas.microsoft.com/office/drawing/2014/main" id="{05E42DB2-D677-42BD-8AE7-E9CCED0CA22F}"/>
              </a:ext>
            </a:extLst>
          </p:cNvPr>
          <p:cNvSpPr/>
          <p:nvPr/>
        </p:nvSpPr>
        <p:spPr>
          <a:xfrm>
            <a:off x="8336132" y="2805344"/>
            <a:ext cx="1633491" cy="34622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F35252-410E-4DFE-9357-CCCC0AC358D8}"/>
              </a:ext>
            </a:extLst>
          </p:cNvPr>
          <p:cNvSpPr/>
          <p:nvPr/>
        </p:nvSpPr>
        <p:spPr>
          <a:xfrm>
            <a:off x="5628443" y="4421080"/>
            <a:ext cx="4341180" cy="12251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60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DF90-0F4A-4464-8E70-670B0109D00C}"/>
              </a:ext>
            </a:extLst>
          </p:cNvPr>
          <p:cNvSpPr>
            <a:spLocks noGrp="1"/>
          </p:cNvSpPr>
          <p:nvPr>
            <p:ph type="title"/>
          </p:nvPr>
        </p:nvSpPr>
        <p:spPr/>
        <p:txBody>
          <a:bodyPr/>
          <a:lstStyle/>
          <a:p>
            <a:r>
              <a:rPr lang="en-US" dirty="0">
                <a:solidFill>
                  <a:srgbClr val="0070C0"/>
                </a:solidFill>
              </a:rPr>
              <a:t>Agenda</a:t>
            </a:r>
          </a:p>
        </p:txBody>
      </p:sp>
      <p:sp>
        <p:nvSpPr>
          <p:cNvPr id="3" name="Content Placeholder 2">
            <a:extLst>
              <a:ext uri="{FF2B5EF4-FFF2-40B4-BE49-F238E27FC236}">
                <a16:creationId xmlns:a16="http://schemas.microsoft.com/office/drawing/2014/main" id="{ABA86885-543B-482F-8D32-22973A8CDD68}"/>
              </a:ext>
            </a:extLst>
          </p:cNvPr>
          <p:cNvSpPr>
            <a:spLocks noGrp="1"/>
          </p:cNvSpPr>
          <p:nvPr>
            <p:ph idx="1"/>
          </p:nvPr>
        </p:nvSpPr>
        <p:spPr/>
        <p:txBody>
          <a:bodyPr/>
          <a:lstStyle/>
          <a:p>
            <a:pPr marL="169863" lvl="0" indent="-169863" defTabSz="685800">
              <a:spcBef>
                <a:spcPts val="900"/>
              </a:spcBef>
              <a:spcAft>
                <a:spcPts val="150"/>
              </a:spcAft>
              <a:buClr>
                <a:srgbClr val="22C3F3"/>
              </a:buClr>
              <a:buSzPct val="100000"/>
            </a:pPr>
            <a:r>
              <a:rPr lang="en-US" sz="1800" dirty="0">
                <a:solidFill>
                  <a:srgbClr val="353132">
                    <a:lumMod val="50000"/>
                  </a:srgbClr>
                </a:solidFill>
              </a:rPr>
              <a:t>Signing into Salesforce</a:t>
            </a:r>
          </a:p>
          <a:p>
            <a:pPr marL="169863" lvl="0" indent="-169863" defTabSz="685800">
              <a:spcBef>
                <a:spcPts val="900"/>
              </a:spcBef>
              <a:spcAft>
                <a:spcPts val="150"/>
              </a:spcAft>
              <a:buClr>
                <a:srgbClr val="22C3F3"/>
              </a:buClr>
              <a:buSzPct val="100000"/>
            </a:pPr>
            <a:r>
              <a:rPr lang="en-US" sz="1800" dirty="0">
                <a:solidFill>
                  <a:srgbClr val="353132">
                    <a:lumMod val="50000"/>
                  </a:srgbClr>
                </a:solidFill>
              </a:rPr>
              <a:t>Home Tab</a:t>
            </a:r>
          </a:p>
          <a:p>
            <a:pPr marL="169863" lvl="0" indent="-169863" defTabSz="685800">
              <a:spcBef>
                <a:spcPts val="900"/>
              </a:spcBef>
              <a:spcAft>
                <a:spcPts val="150"/>
              </a:spcAft>
              <a:buClr>
                <a:srgbClr val="22C3F3"/>
              </a:buClr>
              <a:buSzPct val="100000"/>
            </a:pPr>
            <a:r>
              <a:rPr lang="en-US" sz="1800" dirty="0">
                <a:solidFill>
                  <a:srgbClr val="353132">
                    <a:lumMod val="50000"/>
                  </a:srgbClr>
                </a:solidFill>
              </a:rPr>
              <a:t>Salesforce Navigation</a:t>
            </a:r>
          </a:p>
          <a:p>
            <a:pPr marL="169863" lvl="0" indent="-169863" defTabSz="685800">
              <a:spcBef>
                <a:spcPts val="900"/>
              </a:spcBef>
              <a:spcAft>
                <a:spcPts val="150"/>
              </a:spcAft>
              <a:buClr>
                <a:srgbClr val="22C3F3"/>
              </a:buClr>
              <a:buSzPct val="100000"/>
            </a:pPr>
            <a:r>
              <a:rPr lang="en-US" sz="1800" dirty="0">
                <a:solidFill>
                  <a:srgbClr val="353132">
                    <a:lumMod val="50000"/>
                  </a:srgbClr>
                </a:solidFill>
              </a:rPr>
              <a:t>Clients Tab</a:t>
            </a:r>
          </a:p>
          <a:p>
            <a:pPr marL="169863" lvl="0" indent="-169863" defTabSz="685800">
              <a:spcBef>
                <a:spcPts val="900"/>
              </a:spcBef>
              <a:spcAft>
                <a:spcPts val="150"/>
              </a:spcAft>
              <a:buClr>
                <a:srgbClr val="22C3F3"/>
              </a:buClr>
              <a:buSzPct val="100000"/>
            </a:pPr>
            <a:r>
              <a:rPr lang="en-US" sz="1800" dirty="0">
                <a:solidFill>
                  <a:srgbClr val="353132">
                    <a:lumMod val="50000"/>
                  </a:srgbClr>
                </a:solidFill>
              </a:rPr>
              <a:t>Contacts Tab</a:t>
            </a:r>
          </a:p>
          <a:p>
            <a:pPr marL="169863" lvl="0" indent="-169863" defTabSz="685800">
              <a:spcBef>
                <a:spcPts val="900"/>
              </a:spcBef>
              <a:spcAft>
                <a:spcPts val="150"/>
              </a:spcAft>
              <a:buClr>
                <a:srgbClr val="22C3F3"/>
              </a:buClr>
              <a:buSzPct val="100000"/>
            </a:pPr>
            <a:r>
              <a:rPr lang="en-US" sz="1800" dirty="0">
                <a:solidFill>
                  <a:srgbClr val="353132">
                    <a:lumMod val="50000"/>
                  </a:srgbClr>
                </a:solidFill>
              </a:rPr>
              <a:t>Tasks</a:t>
            </a:r>
          </a:p>
          <a:p>
            <a:pPr marL="169863" lvl="0" indent="-169863" defTabSz="685800">
              <a:spcBef>
                <a:spcPts val="900"/>
              </a:spcBef>
              <a:spcAft>
                <a:spcPts val="150"/>
              </a:spcAft>
              <a:buClr>
                <a:srgbClr val="22C3F3"/>
              </a:buClr>
              <a:buSzPct val="100000"/>
            </a:pPr>
            <a:r>
              <a:rPr lang="en-US" sz="1800" dirty="0">
                <a:solidFill>
                  <a:srgbClr val="353132">
                    <a:lumMod val="50000"/>
                  </a:srgbClr>
                </a:solidFill>
              </a:rPr>
              <a:t>Calendar</a:t>
            </a:r>
          </a:p>
          <a:p>
            <a:pPr marL="169863" lvl="0" indent="-169863" defTabSz="685800">
              <a:spcBef>
                <a:spcPts val="900"/>
              </a:spcBef>
              <a:spcAft>
                <a:spcPts val="150"/>
              </a:spcAft>
              <a:buClr>
                <a:srgbClr val="22C3F3"/>
              </a:buClr>
              <a:buSzPct val="100000"/>
            </a:pPr>
            <a:r>
              <a:rPr lang="en-US" sz="1800" dirty="0">
                <a:solidFill>
                  <a:srgbClr val="353132">
                    <a:lumMod val="50000"/>
                  </a:srgbClr>
                </a:solidFill>
              </a:rPr>
              <a:t>Common Tools</a:t>
            </a:r>
          </a:p>
          <a:p>
            <a:pPr marL="169863" lvl="0" indent="-169863" defTabSz="685800">
              <a:spcBef>
                <a:spcPts val="900"/>
              </a:spcBef>
              <a:spcAft>
                <a:spcPts val="150"/>
              </a:spcAft>
              <a:buClr>
                <a:srgbClr val="22C3F3"/>
              </a:buClr>
              <a:buSzPct val="100000"/>
            </a:pPr>
            <a:r>
              <a:rPr lang="en-US" sz="1800" dirty="0">
                <a:solidFill>
                  <a:srgbClr val="353132">
                    <a:lumMod val="50000"/>
                  </a:srgbClr>
                </a:solidFill>
              </a:rPr>
              <a:t>Reports</a:t>
            </a:r>
          </a:p>
          <a:p>
            <a:pPr marL="169863" lvl="0" indent="-169863" defTabSz="685800">
              <a:spcBef>
                <a:spcPts val="900"/>
              </a:spcBef>
              <a:spcAft>
                <a:spcPts val="150"/>
              </a:spcAft>
              <a:buClr>
                <a:srgbClr val="22C3F3"/>
              </a:buClr>
              <a:buSzPct val="100000"/>
            </a:pPr>
            <a:r>
              <a:rPr lang="en-US" sz="1800" dirty="0">
                <a:solidFill>
                  <a:srgbClr val="353132">
                    <a:lumMod val="50000"/>
                  </a:srgbClr>
                </a:solidFill>
              </a:rPr>
              <a:t>Dashboards</a:t>
            </a:r>
          </a:p>
          <a:p>
            <a:pPr marL="169863" lvl="0" indent="-169863" defTabSz="685800">
              <a:spcBef>
                <a:spcPts val="900"/>
              </a:spcBef>
              <a:spcAft>
                <a:spcPts val="150"/>
              </a:spcAft>
              <a:buClr>
                <a:srgbClr val="22C3F3"/>
              </a:buClr>
              <a:buSzPct val="100000"/>
            </a:pPr>
            <a:r>
              <a:rPr lang="en-US" sz="1800" dirty="0">
                <a:solidFill>
                  <a:srgbClr val="353132">
                    <a:lumMod val="50000"/>
                  </a:srgbClr>
                </a:solidFill>
              </a:rPr>
              <a:t>Salesforce Mobile</a:t>
            </a:r>
          </a:p>
          <a:p>
            <a:endParaRPr lang="en-US" dirty="0"/>
          </a:p>
        </p:txBody>
      </p:sp>
    </p:spTree>
    <p:extLst>
      <p:ext uri="{BB962C8B-B14F-4D97-AF65-F5344CB8AC3E}">
        <p14:creationId xmlns:p14="http://schemas.microsoft.com/office/powerpoint/2010/main" val="3747754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E40E6-273A-413A-BAFE-91F7707781D1}"/>
              </a:ext>
            </a:extLst>
          </p:cNvPr>
          <p:cNvSpPr>
            <a:spLocks noGrp="1"/>
          </p:cNvSpPr>
          <p:nvPr>
            <p:ph type="title"/>
          </p:nvPr>
        </p:nvSpPr>
        <p:spPr>
          <a:xfrm>
            <a:off x="838200" y="365126"/>
            <a:ext cx="10515600" cy="842238"/>
          </a:xfrm>
        </p:spPr>
        <p:txBody>
          <a:bodyPr/>
          <a:lstStyle/>
          <a:p>
            <a:r>
              <a:rPr lang="en-US" dirty="0">
                <a:solidFill>
                  <a:srgbClr val="0070C0"/>
                </a:solidFill>
              </a:rPr>
              <a:t>Client tab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3FF6ADE8-1ECB-442A-8995-56A7F8001807}"/>
              </a:ext>
            </a:extLst>
          </p:cNvPr>
          <p:cNvPicPr>
            <a:picLocks noChangeAspect="1"/>
          </p:cNvPicPr>
          <p:nvPr/>
        </p:nvPicPr>
        <p:blipFill rotWithShape="1">
          <a:blip r:embed="rId2"/>
          <a:srcRect l="547" t="13073" r="1406" b="5324"/>
          <a:stretch/>
        </p:blipFill>
        <p:spPr>
          <a:xfrm>
            <a:off x="831912" y="2196269"/>
            <a:ext cx="9007136" cy="4216708"/>
          </a:xfrm>
          <a:prstGeom prst="rect">
            <a:avLst/>
          </a:prstGeom>
          <a:ln w="19050">
            <a:solidFill>
              <a:srgbClr val="0070C0"/>
            </a:solidFill>
          </a:ln>
        </p:spPr>
      </p:pic>
      <p:sp>
        <p:nvSpPr>
          <p:cNvPr id="4" name="Rectangle 3">
            <a:extLst>
              <a:ext uri="{FF2B5EF4-FFF2-40B4-BE49-F238E27FC236}">
                <a16:creationId xmlns:a16="http://schemas.microsoft.com/office/drawing/2014/main" id="{672E2E02-381F-49C0-BD23-D30F80ABE648}"/>
              </a:ext>
            </a:extLst>
          </p:cNvPr>
          <p:cNvSpPr/>
          <p:nvPr/>
        </p:nvSpPr>
        <p:spPr>
          <a:xfrm>
            <a:off x="5433134" y="4065973"/>
            <a:ext cx="4234648" cy="11452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841776-964D-4C73-9F61-E824B251C621}"/>
              </a:ext>
            </a:extLst>
          </p:cNvPr>
          <p:cNvSpPr txBox="1"/>
          <p:nvPr/>
        </p:nvSpPr>
        <p:spPr>
          <a:xfrm>
            <a:off x="831912" y="1207364"/>
            <a:ext cx="10022890" cy="1200329"/>
          </a:xfrm>
          <a:prstGeom prst="rect">
            <a:avLst/>
          </a:prstGeom>
          <a:noFill/>
        </p:spPr>
        <p:txBody>
          <a:bodyPr wrap="square" rtlCol="0">
            <a:spAutoFit/>
          </a:bodyPr>
          <a:lstStyle/>
          <a:p>
            <a:r>
              <a:rPr lang="en-US" dirty="0"/>
              <a:t>When creating a New Note, Contact, Task, Event or Log a Call the record will be automatically related to the Client record.  In the example below, any new Task, Event or Log a Call will be related to Bruce Power, Inc.</a:t>
            </a:r>
          </a:p>
          <a:p>
            <a:endParaRPr lang="en-US" dirty="0"/>
          </a:p>
        </p:txBody>
      </p:sp>
    </p:spTree>
    <p:extLst>
      <p:ext uri="{BB962C8B-B14F-4D97-AF65-F5344CB8AC3E}">
        <p14:creationId xmlns:p14="http://schemas.microsoft.com/office/powerpoint/2010/main" val="72273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C1D4-D54F-44DB-8BE7-309CAB85D876}"/>
              </a:ext>
            </a:extLst>
          </p:cNvPr>
          <p:cNvSpPr>
            <a:spLocks noGrp="1"/>
          </p:cNvSpPr>
          <p:nvPr>
            <p:ph type="title"/>
          </p:nvPr>
        </p:nvSpPr>
        <p:spPr>
          <a:xfrm>
            <a:off x="838200" y="365126"/>
            <a:ext cx="10515600" cy="833360"/>
          </a:xfrm>
        </p:spPr>
        <p:txBody>
          <a:bodyPr/>
          <a:lstStyle/>
          <a:p>
            <a:r>
              <a:rPr lang="en-US" dirty="0">
                <a:solidFill>
                  <a:srgbClr val="0070C0"/>
                </a:solidFill>
              </a:rPr>
              <a:t>Client tab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A832AD1A-90DB-4F3A-A634-23778D1522B0}"/>
              </a:ext>
            </a:extLst>
          </p:cNvPr>
          <p:cNvPicPr>
            <a:picLocks noChangeAspect="1"/>
          </p:cNvPicPr>
          <p:nvPr/>
        </p:nvPicPr>
        <p:blipFill rotWithShape="1">
          <a:blip r:embed="rId2"/>
          <a:srcRect l="656" t="12557" r="1772" b="10032"/>
          <a:stretch/>
        </p:blipFill>
        <p:spPr>
          <a:xfrm>
            <a:off x="838200" y="2227639"/>
            <a:ext cx="9557551" cy="4265236"/>
          </a:xfrm>
          <a:prstGeom prst="rect">
            <a:avLst/>
          </a:prstGeom>
          <a:ln w="12700">
            <a:solidFill>
              <a:srgbClr val="0070C0"/>
            </a:solidFill>
          </a:ln>
        </p:spPr>
      </p:pic>
      <p:sp>
        <p:nvSpPr>
          <p:cNvPr id="4" name="TextBox 3">
            <a:extLst>
              <a:ext uri="{FF2B5EF4-FFF2-40B4-BE49-F238E27FC236}">
                <a16:creationId xmlns:a16="http://schemas.microsoft.com/office/drawing/2014/main" id="{A1FE0636-5F86-4C46-B044-60E0DC8A2DFB}"/>
              </a:ext>
            </a:extLst>
          </p:cNvPr>
          <p:cNvSpPr txBox="1"/>
          <p:nvPr/>
        </p:nvSpPr>
        <p:spPr>
          <a:xfrm>
            <a:off x="844118" y="1122317"/>
            <a:ext cx="9557551" cy="923330"/>
          </a:xfrm>
          <a:prstGeom prst="rect">
            <a:avLst/>
          </a:prstGeom>
          <a:noFill/>
        </p:spPr>
        <p:txBody>
          <a:bodyPr wrap="square" rtlCol="0">
            <a:spAutoFit/>
          </a:bodyPr>
          <a:lstStyle/>
          <a:p>
            <a:r>
              <a:rPr lang="en-US" dirty="0"/>
              <a:t>When a New Task, Event or Log a Call record is created it appears in the Upcoming &amp; Overdue related list.  Records are sorted by most recent upcoming date of activity.  Clicking on a hyperlink will navigate you to the record’s details in a separate tab.</a:t>
            </a:r>
          </a:p>
        </p:txBody>
      </p:sp>
      <p:sp>
        <p:nvSpPr>
          <p:cNvPr id="5" name="Rectangle 4">
            <a:extLst>
              <a:ext uri="{FF2B5EF4-FFF2-40B4-BE49-F238E27FC236}">
                <a16:creationId xmlns:a16="http://schemas.microsoft.com/office/drawing/2014/main" id="{487EB978-36DA-4291-92A0-9001FFEA1A7A}"/>
              </a:ext>
            </a:extLst>
          </p:cNvPr>
          <p:cNvSpPr/>
          <p:nvPr/>
        </p:nvSpPr>
        <p:spPr>
          <a:xfrm>
            <a:off x="5726097" y="4900474"/>
            <a:ext cx="4580878" cy="13937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8D5CB03-529A-412E-81A8-3AFC6BAD109A}"/>
              </a:ext>
            </a:extLst>
          </p:cNvPr>
          <p:cNvSpPr/>
          <p:nvPr/>
        </p:nvSpPr>
        <p:spPr>
          <a:xfrm>
            <a:off x="6294269" y="5264458"/>
            <a:ext cx="1837677" cy="36842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06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8CB0-2FE4-48DC-A497-CEEB09E783A9}"/>
              </a:ext>
            </a:extLst>
          </p:cNvPr>
          <p:cNvSpPr>
            <a:spLocks noGrp="1"/>
          </p:cNvSpPr>
          <p:nvPr>
            <p:ph type="title"/>
          </p:nvPr>
        </p:nvSpPr>
        <p:spPr>
          <a:xfrm>
            <a:off x="838200" y="365126"/>
            <a:ext cx="10515600" cy="782934"/>
          </a:xfrm>
        </p:spPr>
        <p:txBody>
          <a:bodyPr/>
          <a:lstStyle/>
          <a:p>
            <a:r>
              <a:rPr lang="en-US" dirty="0">
                <a:solidFill>
                  <a:srgbClr val="0070C0"/>
                </a:solidFill>
              </a:rPr>
              <a:t>Contacts tab</a:t>
            </a:r>
          </a:p>
        </p:txBody>
      </p:sp>
      <p:pic>
        <p:nvPicPr>
          <p:cNvPr id="4" name="Content Placeholder 3">
            <a:extLst>
              <a:ext uri="{FF2B5EF4-FFF2-40B4-BE49-F238E27FC236}">
                <a16:creationId xmlns:a16="http://schemas.microsoft.com/office/drawing/2014/main" id="{6D5E7207-BA90-4835-BF60-F69AD287032B}"/>
              </a:ext>
            </a:extLst>
          </p:cNvPr>
          <p:cNvPicPr>
            <a:picLocks noGrp="1" noChangeAspect="1"/>
          </p:cNvPicPr>
          <p:nvPr>
            <p:ph idx="1"/>
          </p:nvPr>
        </p:nvPicPr>
        <p:blipFill>
          <a:blip r:embed="rId2"/>
          <a:stretch>
            <a:fillRect/>
          </a:stretch>
        </p:blipFill>
        <p:spPr>
          <a:xfrm>
            <a:off x="438703" y="2148786"/>
            <a:ext cx="11484007" cy="3732002"/>
          </a:xfrm>
          <a:prstGeom prst="rect">
            <a:avLst/>
          </a:prstGeom>
          <a:ln w="28575">
            <a:solidFill>
              <a:srgbClr val="0070C0"/>
            </a:solidFill>
          </a:ln>
        </p:spPr>
      </p:pic>
      <p:sp>
        <p:nvSpPr>
          <p:cNvPr id="5" name="TextBox 4">
            <a:extLst>
              <a:ext uri="{FF2B5EF4-FFF2-40B4-BE49-F238E27FC236}">
                <a16:creationId xmlns:a16="http://schemas.microsoft.com/office/drawing/2014/main" id="{C7847355-9E44-4B37-B38D-FB5F89290075}"/>
              </a:ext>
            </a:extLst>
          </p:cNvPr>
          <p:cNvSpPr txBox="1"/>
          <p:nvPr/>
        </p:nvSpPr>
        <p:spPr>
          <a:xfrm>
            <a:off x="736846" y="1463757"/>
            <a:ext cx="10895675" cy="369332"/>
          </a:xfrm>
          <a:prstGeom prst="rect">
            <a:avLst/>
          </a:prstGeom>
          <a:noFill/>
        </p:spPr>
        <p:txBody>
          <a:bodyPr wrap="none" rtlCol="0">
            <a:spAutoFit/>
          </a:bodyPr>
          <a:lstStyle/>
          <a:p>
            <a:r>
              <a:rPr lang="en-US" dirty="0"/>
              <a:t>Contacts can be created independent of Clients.  From the Contacts tab select New button to create a new contact.</a:t>
            </a:r>
          </a:p>
        </p:txBody>
      </p:sp>
      <p:sp>
        <p:nvSpPr>
          <p:cNvPr id="6" name="Arrow: Right 5">
            <a:extLst>
              <a:ext uri="{FF2B5EF4-FFF2-40B4-BE49-F238E27FC236}">
                <a16:creationId xmlns:a16="http://schemas.microsoft.com/office/drawing/2014/main" id="{EB13ED24-BEAC-4952-9AF5-735B1A4D40F1}"/>
              </a:ext>
            </a:extLst>
          </p:cNvPr>
          <p:cNvSpPr/>
          <p:nvPr/>
        </p:nvSpPr>
        <p:spPr>
          <a:xfrm>
            <a:off x="8371643" y="31094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126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2B25-972F-41E4-A4EF-3D0469F72885}"/>
              </a:ext>
            </a:extLst>
          </p:cNvPr>
          <p:cNvSpPr>
            <a:spLocks noGrp="1"/>
          </p:cNvSpPr>
          <p:nvPr>
            <p:ph type="title"/>
          </p:nvPr>
        </p:nvSpPr>
        <p:spPr>
          <a:xfrm>
            <a:off x="677661" y="319834"/>
            <a:ext cx="10463074" cy="923330"/>
          </a:xfrm>
        </p:spPr>
        <p:txBody>
          <a:bodyPr/>
          <a:lstStyle/>
          <a:p>
            <a:r>
              <a:rPr lang="en-US" dirty="0">
                <a:solidFill>
                  <a:srgbClr val="0070C0"/>
                </a:solidFill>
              </a:rPr>
              <a:t>Contacts tab </a:t>
            </a:r>
            <a:r>
              <a:rPr lang="en-US" dirty="0" err="1">
                <a:solidFill>
                  <a:srgbClr val="0070C0"/>
                </a:solidFill>
              </a:rPr>
              <a:t>con’t</a:t>
            </a:r>
            <a:endParaRPr lang="en-US" dirty="0">
              <a:solidFill>
                <a:srgbClr val="0070C0"/>
              </a:solidFill>
            </a:endParaRPr>
          </a:p>
        </p:txBody>
      </p:sp>
      <p:pic>
        <p:nvPicPr>
          <p:cNvPr id="4" name="Content Placeholder 3">
            <a:extLst>
              <a:ext uri="{FF2B5EF4-FFF2-40B4-BE49-F238E27FC236}">
                <a16:creationId xmlns:a16="http://schemas.microsoft.com/office/drawing/2014/main" id="{48593C3E-C886-48EB-B592-FAA714102455}"/>
              </a:ext>
            </a:extLst>
          </p:cNvPr>
          <p:cNvPicPr>
            <a:picLocks noGrp="1" noChangeAspect="1"/>
          </p:cNvPicPr>
          <p:nvPr>
            <p:ph sz="half" idx="1"/>
          </p:nvPr>
        </p:nvPicPr>
        <p:blipFill>
          <a:blip r:embed="rId2"/>
          <a:stretch>
            <a:fillRect/>
          </a:stretch>
        </p:blipFill>
        <p:spPr>
          <a:xfrm>
            <a:off x="838200" y="2636443"/>
            <a:ext cx="5181600" cy="2001733"/>
          </a:xfrm>
          <a:prstGeom prst="rect">
            <a:avLst/>
          </a:prstGeom>
          <a:ln w="28575">
            <a:solidFill>
              <a:srgbClr val="0070C0"/>
            </a:solidFill>
          </a:ln>
        </p:spPr>
      </p:pic>
      <p:pic>
        <p:nvPicPr>
          <p:cNvPr id="7" name="Content Placeholder 6">
            <a:extLst>
              <a:ext uri="{FF2B5EF4-FFF2-40B4-BE49-F238E27FC236}">
                <a16:creationId xmlns:a16="http://schemas.microsoft.com/office/drawing/2014/main" id="{B3FA82B8-8CAE-4ABA-8B5B-03DEC8242C21}"/>
              </a:ext>
            </a:extLst>
          </p:cNvPr>
          <p:cNvPicPr>
            <a:picLocks noGrp="1" noChangeAspect="1"/>
          </p:cNvPicPr>
          <p:nvPr>
            <p:ph sz="half" idx="2"/>
          </p:nvPr>
        </p:nvPicPr>
        <p:blipFill>
          <a:blip r:embed="rId3"/>
          <a:stretch>
            <a:fillRect/>
          </a:stretch>
        </p:blipFill>
        <p:spPr>
          <a:xfrm>
            <a:off x="6787463" y="2365330"/>
            <a:ext cx="4185337" cy="4264394"/>
          </a:xfrm>
          <a:prstGeom prst="rect">
            <a:avLst/>
          </a:prstGeom>
          <a:ln w="28575">
            <a:solidFill>
              <a:srgbClr val="0070C0"/>
            </a:solidFill>
          </a:ln>
        </p:spPr>
      </p:pic>
      <p:sp>
        <p:nvSpPr>
          <p:cNvPr id="5" name="TextBox 4">
            <a:extLst>
              <a:ext uri="{FF2B5EF4-FFF2-40B4-BE49-F238E27FC236}">
                <a16:creationId xmlns:a16="http://schemas.microsoft.com/office/drawing/2014/main" id="{8C87CA56-3ACA-426D-AF5F-05BF4525EB91}"/>
              </a:ext>
            </a:extLst>
          </p:cNvPr>
          <p:cNvSpPr txBox="1"/>
          <p:nvPr/>
        </p:nvSpPr>
        <p:spPr>
          <a:xfrm>
            <a:off x="677661" y="1222381"/>
            <a:ext cx="11043023" cy="923330"/>
          </a:xfrm>
          <a:prstGeom prst="rect">
            <a:avLst/>
          </a:prstGeom>
          <a:noFill/>
        </p:spPr>
        <p:txBody>
          <a:bodyPr wrap="none" rtlCol="0">
            <a:spAutoFit/>
          </a:bodyPr>
          <a:lstStyle/>
          <a:p>
            <a:r>
              <a:rPr lang="en-US" dirty="0"/>
              <a:t>Select OCRA Contact and Next.  In the next pop up window populate the fields.  Users will also have the opportunity</a:t>
            </a:r>
          </a:p>
          <a:p>
            <a:r>
              <a:rPr lang="en-US" dirty="0"/>
              <a:t>to relate the new Contact to an existing Client by populating Client Name.  Additional Contacts may be created by </a:t>
            </a:r>
          </a:p>
          <a:p>
            <a:r>
              <a:rPr lang="en-US" dirty="0"/>
              <a:t>Selecting Save &amp; New.</a:t>
            </a:r>
          </a:p>
        </p:txBody>
      </p:sp>
      <p:sp>
        <p:nvSpPr>
          <p:cNvPr id="8" name="Arrow: Right 7">
            <a:extLst>
              <a:ext uri="{FF2B5EF4-FFF2-40B4-BE49-F238E27FC236}">
                <a16:creationId xmlns:a16="http://schemas.microsoft.com/office/drawing/2014/main" id="{50F21537-5FB0-453B-A411-94A8C9F2AF59}"/>
              </a:ext>
            </a:extLst>
          </p:cNvPr>
          <p:cNvSpPr/>
          <p:nvPr/>
        </p:nvSpPr>
        <p:spPr>
          <a:xfrm>
            <a:off x="6199173" y="43958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7F1EEC1-CE01-4E50-BCE5-C5BE077C1E33}"/>
              </a:ext>
            </a:extLst>
          </p:cNvPr>
          <p:cNvSpPr/>
          <p:nvPr/>
        </p:nvSpPr>
        <p:spPr>
          <a:xfrm>
            <a:off x="8880131" y="607521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751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9F6490-91EE-43FB-928C-742D6BD5E67E}"/>
              </a:ext>
            </a:extLst>
          </p:cNvPr>
          <p:cNvSpPr>
            <a:spLocks noGrp="1"/>
          </p:cNvSpPr>
          <p:nvPr>
            <p:ph type="title"/>
          </p:nvPr>
        </p:nvSpPr>
        <p:spPr>
          <a:xfrm>
            <a:off x="838199" y="260523"/>
            <a:ext cx="10380022" cy="664685"/>
          </a:xfrm>
        </p:spPr>
        <p:txBody>
          <a:bodyPr>
            <a:normAutofit fontScale="90000"/>
          </a:bodyPr>
          <a:lstStyle/>
          <a:p>
            <a:r>
              <a:rPr lang="en-US" dirty="0">
                <a:solidFill>
                  <a:srgbClr val="0070C0"/>
                </a:solidFill>
              </a:rPr>
              <a:t>Contacts tab </a:t>
            </a:r>
            <a:r>
              <a:rPr lang="en-US" dirty="0" err="1">
                <a:solidFill>
                  <a:srgbClr val="0070C0"/>
                </a:solidFill>
              </a:rPr>
              <a:t>con’t</a:t>
            </a:r>
            <a:endParaRPr lang="en-US" dirty="0"/>
          </a:p>
        </p:txBody>
      </p:sp>
      <p:pic>
        <p:nvPicPr>
          <p:cNvPr id="7" name="Content Placeholder 6">
            <a:extLst>
              <a:ext uri="{FF2B5EF4-FFF2-40B4-BE49-F238E27FC236}">
                <a16:creationId xmlns:a16="http://schemas.microsoft.com/office/drawing/2014/main" id="{6C30B56D-FABD-404A-A138-020A177F05FC}"/>
              </a:ext>
            </a:extLst>
          </p:cNvPr>
          <p:cNvPicPr>
            <a:picLocks noGrp="1" noChangeAspect="1"/>
          </p:cNvPicPr>
          <p:nvPr>
            <p:ph idx="1"/>
          </p:nvPr>
        </p:nvPicPr>
        <p:blipFill>
          <a:blip r:embed="rId2"/>
          <a:stretch>
            <a:fillRect/>
          </a:stretch>
        </p:blipFill>
        <p:spPr>
          <a:xfrm>
            <a:off x="905987" y="2125537"/>
            <a:ext cx="10244445" cy="4351338"/>
          </a:xfrm>
          <a:prstGeom prst="rect">
            <a:avLst/>
          </a:prstGeom>
          <a:ln w="28575">
            <a:solidFill>
              <a:srgbClr val="0070C0"/>
            </a:solidFill>
          </a:ln>
        </p:spPr>
      </p:pic>
      <p:sp>
        <p:nvSpPr>
          <p:cNvPr id="8" name="TextBox 7">
            <a:extLst>
              <a:ext uri="{FF2B5EF4-FFF2-40B4-BE49-F238E27FC236}">
                <a16:creationId xmlns:a16="http://schemas.microsoft.com/office/drawing/2014/main" id="{0B5AA100-D770-4CC2-AAF6-7FAF36B222CF}"/>
              </a:ext>
            </a:extLst>
          </p:cNvPr>
          <p:cNvSpPr txBox="1"/>
          <p:nvPr/>
        </p:nvSpPr>
        <p:spPr>
          <a:xfrm>
            <a:off x="973776" y="925208"/>
            <a:ext cx="10244445" cy="1200329"/>
          </a:xfrm>
          <a:prstGeom prst="rect">
            <a:avLst/>
          </a:prstGeom>
          <a:noFill/>
        </p:spPr>
        <p:txBody>
          <a:bodyPr wrap="square" rtlCol="0">
            <a:spAutoFit/>
          </a:bodyPr>
          <a:lstStyle/>
          <a:p>
            <a:r>
              <a:rPr lang="en-US" dirty="0"/>
              <a:t>When a New Task, Event or Log a Call record is created it appears in the Upcoming &amp; Overdue related list.  Records are sorted by most recent upcoming date of activity.  Clicking on a hyperlink will navigate you to the record’s details in a separate tab.</a:t>
            </a:r>
          </a:p>
          <a:p>
            <a:endParaRPr lang="en-US" dirty="0"/>
          </a:p>
        </p:txBody>
      </p:sp>
      <p:sp>
        <p:nvSpPr>
          <p:cNvPr id="9" name="Rectangle 8">
            <a:extLst>
              <a:ext uri="{FF2B5EF4-FFF2-40B4-BE49-F238E27FC236}">
                <a16:creationId xmlns:a16="http://schemas.microsoft.com/office/drawing/2014/main" id="{A20F8BA1-00D2-4B13-A876-D6FCAA7BF51C}"/>
              </a:ext>
            </a:extLst>
          </p:cNvPr>
          <p:cNvSpPr/>
          <p:nvPr/>
        </p:nvSpPr>
        <p:spPr>
          <a:xfrm>
            <a:off x="7785717" y="3835153"/>
            <a:ext cx="3320248" cy="25922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0E8367D-D2D1-4929-9ECE-A2AE58C3DF76}"/>
              </a:ext>
            </a:extLst>
          </p:cNvPr>
          <p:cNvSpPr/>
          <p:nvPr/>
        </p:nvSpPr>
        <p:spPr>
          <a:xfrm>
            <a:off x="6909127" y="41470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458B25-E47E-4A90-8C63-D2DF774AD4A9}"/>
              </a:ext>
            </a:extLst>
          </p:cNvPr>
          <p:cNvPicPr>
            <a:picLocks noChangeAspect="1"/>
          </p:cNvPicPr>
          <p:nvPr/>
        </p:nvPicPr>
        <p:blipFill>
          <a:blip r:embed="rId3"/>
          <a:stretch>
            <a:fillRect/>
          </a:stretch>
        </p:blipFill>
        <p:spPr>
          <a:xfrm>
            <a:off x="7016511" y="5569887"/>
            <a:ext cx="999831" cy="524301"/>
          </a:xfrm>
          <a:prstGeom prst="rect">
            <a:avLst/>
          </a:prstGeom>
        </p:spPr>
      </p:pic>
    </p:spTree>
    <p:extLst>
      <p:ext uri="{BB962C8B-B14F-4D97-AF65-F5344CB8AC3E}">
        <p14:creationId xmlns:p14="http://schemas.microsoft.com/office/powerpoint/2010/main" val="2531851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73AC-AB25-451C-8432-C6755320FF5E}"/>
              </a:ext>
            </a:extLst>
          </p:cNvPr>
          <p:cNvSpPr>
            <a:spLocks noGrp="1"/>
          </p:cNvSpPr>
          <p:nvPr>
            <p:ph type="title"/>
          </p:nvPr>
        </p:nvSpPr>
        <p:spPr>
          <a:xfrm>
            <a:off x="838200" y="365126"/>
            <a:ext cx="10515600" cy="788972"/>
          </a:xfrm>
        </p:spPr>
        <p:txBody>
          <a:bodyPr/>
          <a:lstStyle/>
          <a:p>
            <a:r>
              <a:rPr lang="en-US" dirty="0">
                <a:solidFill>
                  <a:srgbClr val="0070C0"/>
                </a:solidFill>
              </a:rPr>
              <a:t>Tasks tab</a:t>
            </a:r>
          </a:p>
        </p:txBody>
      </p:sp>
      <p:pic>
        <p:nvPicPr>
          <p:cNvPr id="3" name="Picture 2">
            <a:extLst>
              <a:ext uri="{FF2B5EF4-FFF2-40B4-BE49-F238E27FC236}">
                <a16:creationId xmlns:a16="http://schemas.microsoft.com/office/drawing/2014/main" id="{E16438C1-0F1B-4134-9F86-2012E2818868}"/>
              </a:ext>
            </a:extLst>
          </p:cNvPr>
          <p:cNvPicPr>
            <a:picLocks noChangeAspect="1"/>
          </p:cNvPicPr>
          <p:nvPr/>
        </p:nvPicPr>
        <p:blipFill rotWithShape="1">
          <a:blip r:embed="rId2"/>
          <a:srcRect l="740" t="12558" r="740" b="9069"/>
          <a:stretch/>
        </p:blipFill>
        <p:spPr>
          <a:xfrm>
            <a:off x="838200" y="2160478"/>
            <a:ext cx="9477652" cy="4332396"/>
          </a:xfrm>
          <a:prstGeom prst="rect">
            <a:avLst/>
          </a:prstGeom>
          <a:ln w="12700">
            <a:solidFill>
              <a:srgbClr val="0070C0"/>
            </a:solidFill>
          </a:ln>
        </p:spPr>
      </p:pic>
      <p:sp>
        <p:nvSpPr>
          <p:cNvPr id="4" name="TextBox 3">
            <a:extLst>
              <a:ext uri="{FF2B5EF4-FFF2-40B4-BE49-F238E27FC236}">
                <a16:creationId xmlns:a16="http://schemas.microsoft.com/office/drawing/2014/main" id="{6A238964-9096-41E1-95A4-DF16ED9DBE30}"/>
              </a:ext>
            </a:extLst>
          </p:cNvPr>
          <p:cNvSpPr txBox="1"/>
          <p:nvPr/>
        </p:nvSpPr>
        <p:spPr>
          <a:xfrm>
            <a:off x="838200" y="1154098"/>
            <a:ext cx="9556563" cy="923330"/>
          </a:xfrm>
          <a:prstGeom prst="rect">
            <a:avLst/>
          </a:prstGeom>
          <a:noFill/>
        </p:spPr>
        <p:txBody>
          <a:bodyPr wrap="square" rtlCol="0">
            <a:spAutoFit/>
          </a:bodyPr>
          <a:lstStyle/>
          <a:p>
            <a:r>
              <a:rPr lang="en-US" dirty="0"/>
              <a:t>Clicking on the Task hyperlink navigates you to the Tasks tab and the Details of the specified record.  From the record you can Create Follow Up Task. </a:t>
            </a:r>
          </a:p>
          <a:p>
            <a:endParaRPr lang="en-US" dirty="0"/>
          </a:p>
        </p:txBody>
      </p:sp>
    </p:spTree>
    <p:extLst>
      <p:ext uri="{BB962C8B-B14F-4D97-AF65-F5344CB8AC3E}">
        <p14:creationId xmlns:p14="http://schemas.microsoft.com/office/powerpoint/2010/main" val="2328723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50485-CFA8-4E66-A683-42492F2E215B}"/>
              </a:ext>
            </a:extLst>
          </p:cNvPr>
          <p:cNvSpPr>
            <a:spLocks noGrp="1"/>
          </p:cNvSpPr>
          <p:nvPr>
            <p:ph type="title"/>
          </p:nvPr>
        </p:nvSpPr>
        <p:spPr>
          <a:xfrm>
            <a:off x="838200" y="338492"/>
            <a:ext cx="10445318" cy="806727"/>
          </a:xfrm>
        </p:spPr>
        <p:txBody>
          <a:bodyPr/>
          <a:lstStyle/>
          <a:p>
            <a:r>
              <a:rPr lang="en-US" dirty="0">
                <a:solidFill>
                  <a:srgbClr val="0070C0"/>
                </a:solidFill>
              </a:rPr>
              <a:t>Task tab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ABE368B7-51F0-4D1E-9AAC-7EFB3019FC96}"/>
              </a:ext>
            </a:extLst>
          </p:cNvPr>
          <p:cNvPicPr>
            <a:picLocks noChangeAspect="1"/>
          </p:cNvPicPr>
          <p:nvPr/>
        </p:nvPicPr>
        <p:blipFill>
          <a:blip r:embed="rId2"/>
          <a:stretch>
            <a:fillRect/>
          </a:stretch>
        </p:blipFill>
        <p:spPr>
          <a:xfrm>
            <a:off x="838200" y="2051358"/>
            <a:ext cx="7480177" cy="4370496"/>
          </a:xfrm>
          <a:prstGeom prst="rect">
            <a:avLst/>
          </a:prstGeom>
        </p:spPr>
      </p:pic>
      <p:sp>
        <p:nvSpPr>
          <p:cNvPr id="5" name="TextBox 4">
            <a:extLst>
              <a:ext uri="{FF2B5EF4-FFF2-40B4-BE49-F238E27FC236}">
                <a16:creationId xmlns:a16="http://schemas.microsoft.com/office/drawing/2014/main" id="{F2AD7427-E396-4A20-9CFA-98C77F17C608}"/>
              </a:ext>
            </a:extLst>
          </p:cNvPr>
          <p:cNvSpPr txBox="1"/>
          <p:nvPr/>
        </p:nvSpPr>
        <p:spPr>
          <a:xfrm>
            <a:off x="838200" y="1145219"/>
            <a:ext cx="9488110" cy="646331"/>
          </a:xfrm>
          <a:prstGeom prst="rect">
            <a:avLst/>
          </a:prstGeom>
          <a:noFill/>
        </p:spPr>
        <p:txBody>
          <a:bodyPr wrap="none" rtlCol="0">
            <a:spAutoFit/>
          </a:bodyPr>
          <a:lstStyle/>
          <a:p>
            <a:r>
              <a:rPr lang="en-US" dirty="0"/>
              <a:t>It’s important to note that Create Follow Up Task will clone some details of the original record.  It is </a:t>
            </a:r>
          </a:p>
          <a:p>
            <a:r>
              <a:rPr lang="en-US" dirty="0"/>
              <a:t>recommended that the Subject line be updated from the original.</a:t>
            </a:r>
          </a:p>
        </p:txBody>
      </p:sp>
      <p:sp>
        <p:nvSpPr>
          <p:cNvPr id="6" name="Rectangle 5">
            <a:extLst>
              <a:ext uri="{FF2B5EF4-FFF2-40B4-BE49-F238E27FC236}">
                <a16:creationId xmlns:a16="http://schemas.microsoft.com/office/drawing/2014/main" id="{673C770C-5A68-405A-A0C1-0ACEE9ED722D}"/>
              </a:ext>
            </a:extLst>
          </p:cNvPr>
          <p:cNvSpPr/>
          <p:nvPr/>
        </p:nvSpPr>
        <p:spPr>
          <a:xfrm>
            <a:off x="3266983" y="4722920"/>
            <a:ext cx="2237172" cy="40837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21C1F7-B858-46FC-8F63-5DDC4BCE1089}"/>
              </a:ext>
            </a:extLst>
          </p:cNvPr>
          <p:cNvPicPr>
            <a:picLocks noChangeAspect="1"/>
          </p:cNvPicPr>
          <p:nvPr/>
        </p:nvPicPr>
        <p:blipFill>
          <a:blip r:embed="rId3"/>
          <a:stretch>
            <a:fillRect/>
          </a:stretch>
        </p:blipFill>
        <p:spPr>
          <a:xfrm>
            <a:off x="1011267" y="5131293"/>
            <a:ext cx="1918364" cy="331651"/>
          </a:xfrm>
          <a:prstGeom prst="rect">
            <a:avLst/>
          </a:prstGeom>
        </p:spPr>
      </p:pic>
    </p:spTree>
    <p:extLst>
      <p:ext uri="{BB962C8B-B14F-4D97-AF65-F5344CB8AC3E}">
        <p14:creationId xmlns:p14="http://schemas.microsoft.com/office/powerpoint/2010/main" val="3995262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AECD-5E5E-4503-A533-A9C2347F2D2C}"/>
              </a:ext>
            </a:extLst>
          </p:cNvPr>
          <p:cNvSpPr>
            <a:spLocks noGrp="1"/>
          </p:cNvSpPr>
          <p:nvPr>
            <p:ph type="title"/>
          </p:nvPr>
        </p:nvSpPr>
        <p:spPr>
          <a:xfrm>
            <a:off x="838200" y="365126"/>
            <a:ext cx="10515600" cy="788972"/>
          </a:xfrm>
        </p:spPr>
        <p:txBody>
          <a:bodyPr/>
          <a:lstStyle/>
          <a:p>
            <a:r>
              <a:rPr lang="en-US" dirty="0">
                <a:solidFill>
                  <a:srgbClr val="0070C0"/>
                </a:solidFill>
              </a:rPr>
              <a:t>Task tab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822FA85B-426E-4A65-972E-84A795272552}"/>
              </a:ext>
            </a:extLst>
          </p:cNvPr>
          <p:cNvPicPr>
            <a:picLocks noChangeAspect="1"/>
          </p:cNvPicPr>
          <p:nvPr/>
        </p:nvPicPr>
        <p:blipFill rotWithShape="1">
          <a:blip r:embed="rId2"/>
          <a:srcRect l="625" t="12500" r="548" b="11666"/>
          <a:stretch/>
        </p:blipFill>
        <p:spPr>
          <a:xfrm>
            <a:off x="838200" y="2210541"/>
            <a:ext cx="9715843" cy="4193558"/>
          </a:xfrm>
          <a:prstGeom prst="rect">
            <a:avLst/>
          </a:prstGeom>
          <a:ln w="12700">
            <a:solidFill>
              <a:srgbClr val="0070C0"/>
            </a:solidFill>
          </a:ln>
        </p:spPr>
      </p:pic>
      <p:sp>
        <p:nvSpPr>
          <p:cNvPr id="4" name="Rectangle 3">
            <a:extLst>
              <a:ext uri="{FF2B5EF4-FFF2-40B4-BE49-F238E27FC236}">
                <a16:creationId xmlns:a16="http://schemas.microsoft.com/office/drawing/2014/main" id="{730BE831-6DF4-494D-807D-D36F086DB86B}"/>
              </a:ext>
            </a:extLst>
          </p:cNvPr>
          <p:cNvSpPr/>
          <p:nvPr/>
        </p:nvSpPr>
        <p:spPr>
          <a:xfrm>
            <a:off x="3284738" y="2485748"/>
            <a:ext cx="577048" cy="2929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56D17C-A613-4C74-8912-FD810F9AB5A0}"/>
              </a:ext>
            </a:extLst>
          </p:cNvPr>
          <p:cNvSpPr txBox="1"/>
          <p:nvPr/>
        </p:nvSpPr>
        <p:spPr>
          <a:xfrm>
            <a:off x="838200" y="1163846"/>
            <a:ext cx="9715842" cy="646331"/>
          </a:xfrm>
          <a:prstGeom prst="rect">
            <a:avLst/>
          </a:prstGeom>
          <a:noFill/>
        </p:spPr>
        <p:txBody>
          <a:bodyPr wrap="square" rtlCol="0">
            <a:spAutoFit/>
          </a:bodyPr>
          <a:lstStyle/>
          <a:p>
            <a:r>
              <a:rPr lang="en-US" dirty="0"/>
              <a:t>Clicking on Tasks will open a side panel, giving you options of which list view has been pinned or default to Recently Viewed.  A New Task can be created by clicking on the inverted triangle.</a:t>
            </a:r>
          </a:p>
        </p:txBody>
      </p:sp>
      <p:sp>
        <p:nvSpPr>
          <p:cNvPr id="6" name="Rectangle 5">
            <a:extLst>
              <a:ext uri="{FF2B5EF4-FFF2-40B4-BE49-F238E27FC236}">
                <a16:creationId xmlns:a16="http://schemas.microsoft.com/office/drawing/2014/main" id="{15938D88-E705-4968-AFB1-DFCA02E0E48C}"/>
              </a:ext>
            </a:extLst>
          </p:cNvPr>
          <p:cNvSpPr/>
          <p:nvPr/>
        </p:nvSpPr>
        <p:spPr>
          <a:xfrm>
            <a:off x="3009530" y="2920753"/>
            <a:ext cx="363985" cy="2929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66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FFD8-8102-4C5F-8286-7AF410568830}"/>
              </a:ext>
            </a:extLst>
          </p:cNvPr>
          <p:cNvSpPr>
            <a:spLocks noGrp="1"/>
          </p:cNvSpPr>
          <p:nvPr>
            <p:ph type="title"/>
          </p:nvPr>
        </p:nvSpPr>
        <p:spPr>
          <a:xfrm>
            <a:off x="758301" y="271634"/>
            <a:ext cx="10436441" cy="797850"/>
          </a:xfrm>
        </p:spPr>
        <p:txBody>
          <a:bodyPr>
            <a:normAutofit/>
          </a:bodyPr>
          <a:lstStyle/>
          <a:p>
            <a:r>
              <a:rPr lang="en-US" dirty="0">
                <a:solidFill>
                  <a:srgbClr val="0070C0"/>
                </a:solidFill>
              </a:rPr>
              <a:t>Task tab </a:t>
            </a:r>
            <a:r>
              <a:rPr lang="en-US" dirty="0" err="1">
                <a:solidFill>
                  <a:srgbClr val="0070C0"/>
                </a:solidFill>
              </a:rPr>
              <a:t>con’t</a:t>
            </a:r>
            <a:endParaRPr lang="en-US" dirty="0"/>
          </a:p>
        </p:txBody>
      </p:sp>
      <p:pic>
        <p:nvPicPr>
          <p:cNvPr id="10" name="Content Placeholder 9">
            <a:extLst>
              <a:ext uri="{FF2B5EF4-FFF2-40B4-BE49-F238E27FC236}">
                <a16:creationId xmlns:a16="http://schemas.microsoft.com/office/drawing/2014/main" id="{2D70A848-8F6C-4D33-8E0B-1340CA36FFE1}"/>
              </a:ext>
            </a:extLst>
          </p:cNvPr>
          <p:cNvPicPr>
            <a:picLocks noGrp="1" noChangeAspect="1"/>
          </p:cNvPicPr>
          <p:nvPr>
            <p:ph sz="half" idx="1"/>
          </p:nvPr>
        </p:nvPicPr>
        <p:blipFill>
          <a:blip r:embed="rId2"/>
          <a:stretch>
            <a:fillRect/>
          </a:stretch>
        </p:blipFill>
        <p:spPr>
          <a:xfrm>
            <a:off x="642891" y="3052930"/>
            <a:ext cx="5181600" cy="1896728"/>
          </a:xfrm>
          <a:prstGeom prst="rect">
            <a:avLst/>
          </a:prstGeom>
          <a:ln w="28575">
            <a:solidFill>
              <a:srgbClr val="0070C0"/>
            </a:solidFill>
          </a:ln>
        </p:spPr>
      </p:pic>
      <p:pic>
        <p:nvPicPr>
          <p:cNvPr id="11" name="Content Placeholder 10">
            <a:extLst>
              <a:ext uri="{FF2B5EF4-FFF2-40B4-BE49-F238E27FC236}">
                <a16:creationId xmlns:a16="http://schemas.microsoft.com/office/drawing/2014/main" id="{9B9044C8-36B9-4B41-BCA5-02082DEB7FC7}"/>
              </a:ext>
            </a:extLst>
          </p:cNvPr>
          <p:cNvPicPr>
            <a:picLocks noGrp="1" noChangeAspect="1"/>
          </p:cNvPicPr>
          <p:nvPr>
            <p:ph sz="half" idx="2"/>
          </p:nvPr>
        </p:nvPicPr>
        <p:blipFill>
          <a:blip r:embed="rId3"/>
          <a:stretch>
            <a:fillRect/>
          </a:stretch>
        </p:blipFill>
        <p:spPr>
          <a:xfrm>
            <a:off x="6479175" y="2287265"/>
            <a:ext cx="4795466" cy="4351338"/>
          </a:xfrm>
          <a:prstGeom prst="rect">
            <a:avLst/>
          </a:prstGeom>
          <a:ln w="28575">
            <a:solidFill>
              <a:srgbClr val="0070C0"/>
            </a:solidFill>
          </a:ln>
        </p:spPr>
      </p:pic>
      <p:sp>
        <p:nvSpPr>
          <p:cNvPr id="5" name="TextBox 4">
            <a:extLst>
              <a:ext uri="{FF2B5EF4-FFF2-40B4-BE49-F238E27FC236}">
                <a16:creationId xmlns:a16="http://schemas.microsoft.com/office/drawing/2014/main" id="{F3D37C78-578A-42C7-B000-DBC67C67C6E3}"/>
              </a:ext>
            </a:extLst>
          </p:cNvPr>
          <p:cNvSpPr txBox="1"/>
          <p:nvPr/>
        </p:nvSpPr>
        <p:spPr>
          <a:xfrm>
            <a:off x="642891" y="1017247"/>
            <a:ext cx="11146654" cy="923330"/>
          </a:xfrm>
          <a:prstGeom prst="rect">
            <a:avLst/>
          </a:prstGeom>
          <a:noFill/>
        </p:spPr>
        <p:txBody>
          <a:bodyPr wrap="square" rtlCol="0">
            <a:spAutoFit/>
          </a:bodyPr>
          <a:lstStyle/>
          <a:p>
            <a:r>
              <a:rPr lang="en-US" dirty="0"/>
              <a:t>Select OCRA Tasks.  Users can relate a Task to multiple Contacts by selecting each Contact individually from </a:t>
            </a:r>
          </a:p>
          <a:p>
            <a:r>
              <a:rPr lang="en-US" dirty="0"/>
              <a:t>the Name field.  A Task record will be created and related to each Contact.  Each task would be completed independent of the other Tasks.  The task will appear under Upcoming &amp; Overdue section of the Contact record.</a:t>
            </a:r>
          </a:p>
        </p:txBody>
      </p:sp>
    </p:spTree>
    <p:extLst>
      <p:ext uri="{BB962C8B-B14F-4D97-AF65-F5344CB8AC3E}">
        <p14:creationId xmlns:p14="http://schemas.microsoft.com/office/powerpoint/2010/main" val="3188544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4299-7B7C-4BEE-9927-6F787D503105}"/>
              </a:ext>
            </a:extLst>
          </p:cNvPr>
          <p:cNvSpPr>
            <a:spLocks noGrp="1"/>
          </p:cNvSpPr>
          <p:nvPr>
            <p:ph type="title"/>
          </p:nvPr>
        </p:nvSpPr>
        <p:spPr>
          <a:xfrm>
            <a:off x="851146" y="267542"/>
            <a:ext cx="10489707" cy="797850"/>
          </a:xfrm>
        </p:spPr>
        <p:txBody>
          <a:bodyPr>
            <a:normAutofit/>
          </a:bodyPr>
          <a:lstStyle/>
          <a:p>
            <a:r>
              <a:rPr lang="en-US" dirty="0">
                <a:solidFill>
                  <a:srgbClr val="0070C0"/>
                </a:solidFill>
              </a:rPr>
              <a:t>Calendar tab</a:t>
            </a:r>
          </a:p>
        </p:txBody>
      </p:sp>
      <p:pic>
        <p:nvPicPr>
          <p:cNvPr id="3" name="Picture 2">
            <a:extLst>
              <a:ext uri="{FF2B5EF4-FFF2-40B4-BE49-F238E27FC236}">
                <a16:creationId xmlns:a16="http://schemas.microsoft.com/office/drawing/2014/main" id="{25E3B1CD-D0B5-4400-ABDB-68B98A33112D}"/>
              </a:ext>
            </a:extLst>
          </p:cNvPr>
          <p:cNvPicPr>
            <a:picLocks noChangeAspect="1"/>
          </p:cNvPicPr>
          <p:nvPr/>
        </p:nvPicPr>
        <p:blipFill>
          <a:blip r:embed="rId2"/>
          <a:stretch>
            <a:fillRect/>
          </a:stretch>
        </p:blipFill>
        <p:spPr>
          <a:xfrm>
            <a:off x="1030527" y="2264136"/>
            <a:ext cx="8832564" cy="4148909"/>
          </a:xfrm>
          <a:prstGeom prst="rect">
            <a:avLst/>
          </a:prstGeom>
          <a:ln w="28575">
            <a:solidFill>
              <a:srgbClr val="0070C0"/>
            </a:solidFill>
          </a:ln>
        </p:spPr>
      </p:pic>
      <p:sp>
        <p:nvSpPr>
          <p:cNvPr id="5" name="Rectangle 4">
            <a:extLst>
              <a:ext uri="{FF2B5EF4-FFF2-40B4-BE49-F238E27FC236}">
                <a16:creationId xmlns:a16="http://schemas.microsoft.com/office/drawing/2014/main" id="{75D6E697-0271-4474-BE0E-C85FB4EDDAF6}"/>
              </a:ext>
            </a:extLst>
          </p:cNvPr>
          <p:cNvSpPr/>
          <p:nvPr/>
        </p:nvSpPr>
        <p:spPr>
          <a:xfrm>
            <a:off x="9148215" y="2857275"/>
            <a:ext cx="471054" cy="17549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EE4CD01-DB77-4A6F-A1CD-64E6439B82A6}"/>
              </a:ext>
            </a:extLst>
          </p:cNvPr>
          <p:cNvSpPr txBox="1"/>
          <p:nvPr/>
        </p:nvSpPr>
        <p:spPr>
          <a:xfrm>
            <a:off x="932873" y="1063807"/>
            <a:ext cx="9822380" cy="1200329"/>
          </a:xfrm>
          <a:prstGeom prst="rect">
            <a:avLst/>
          </a:prstGeom>
          <a:noFill/>
        </p:spPr>
        <p:txBody>
          <a:bodyPr wrap="square" rtlCol="0">
            <a:spAutoFit/>
          </a:bodyPr>
          <a:lstStyle/>
          <a:p>
            <a:r>
              <a:rPr lang="en-US" dirty="0"/>
              <a:t>To create an Event (meeting) that can be related to multiple Clients or Contacts, start from the Calendar tab instead of the individual Client or Contact record</a:t>
            </a:r>
          </a:p>
          <a:p>
            <a:endParaRPr lang="en-US" dirty="0"/>
          </a:p>
          <a:p>
            <a:endParaRPr lang="en-US" dirty="0"/>
          </a:p>
        </p:txBody>
      </p:sp>
    </p:spTree>
    <p:extLst>
      <p:ext uri="{BB962C8B-B14F-4D97-AF65-F5344CB8AC3E}">
        <p14:creationId xmlns:p14="http://schemas.microsoft.com/office/powerpoint/2010/main" val="325987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1C8B-D5DB-4884-8943-C507AB93DAF8}"/>
              </a:ext>
            </a:extLst>
          </p:cNvPr>
          <p:cNvSpPr>
            <a:spLocks noGrp="1"/>
          </p:cNvSpPr>
          <p:nvPr>
            <p:ph type="title"/>
          </p:nvPr>
        </p:nvSpPr>
        <p:spPr/>
        <p:txBody>
          <a:bodyPr/>
          <a:lstStyle/>
          <a:p>
            <a:r>
              <a:rPr lang="en-US" dirty="0">
                <a:solidFill>
                  <a:srgbClr val="0070C0"/>
                </a:solidFill>
              </a:rPr>
              <a:t>Signing In </a:t>
            </a:r>
          </a:p>
        </p:txBody>
      </p:sp>
      <p:sp>
        <p:nvSpPr>
          <p:cNvPr id="3" name="Text Placeholder 2">
            <a:extLst>
              <a:ext uri="{FF2B5EF4-FFF2-40B4-BE49-F238E27FC236}">
                <a16:creationId xmlns:a16="http://schemas.microsoft.com/office/drawing/2014/main" id="{92609C43-3489-430D-ACBD-C825F396E4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58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C07D-0DD2-47DF-9438-C168EFACBCA5}"/>
              </a:ext>
            </a:extLst>
          </p:cNvPr>
          <p:cNvSpPr>
            <a:spLocks noGrp="1"/>
          </p:cNvSpPr>
          <p:nvPr>
            <p:ph type="title"/>
          </p:nvPr>
        </p:nvSpPr>
        <p:spPr>
          <a:xfrm>
            <a:off x="838199" y="365125"/>
            <a:ext cx="10534095" cy="931015"/>
          </a:xfrm>
        </p:spPr>
        <p:txBody>
          <a:bodyPr/>
          <a:lstStyle/>
          <a:p>
            <a:r>
              <a:rPr lang="en-US" dirty="0">
                <a:solidFill>
                  <a:srgbClr val="0070C0"/>
                </a:solidFill>
              </a:rPr>
              <a:t>Calendar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B5FEFED1-DA1B-4829-BDF5-C8EDE9B5B025}"/>
              </a:ext>
            </a:extLst>
          </p:cNvPr>
          <p:cNvPicPr>
            <a:picLocks noChangeAspect="1"/>
          </p:cNvPicPr>
          <p:nvPr/>
        </p:nvPicPr>
        <p:blipFill>
          <a:blip r:embed="rId2"/>
          <a:stretch>
            <a:fillRect/>
          </a:stretch>
        </p:blipFill>
        <p:spPr>
          <a:xfrm>
            <a:off x="2667468" y="2172273"/>
            <a:ext cx="6068159" cy="3642239"/>
          </a:xfrm>
          <a:prstGeom prst="rect">
            <a:avLst/>
          </a:prstGeom>
          <a:ln w="28575">
            <a:solidFill>
              <a:srgbClr val="0070C0"/>
            </a:solidFill>
          </a:ln>
        </p:spPr>
      </p:pic>
      <p:sp>
        <p:nvSpPr>
          <p:cNvPr id="4" name="TextBox 3">
            <a:extLst>
              <a:ext uri="{FF2B5EF4-FFF2-40B4-BE49-F238E27FC236}">
                <a16:creationId xmlns:a16="http://schemas.microsoft.com/office/drawing/2014/main" id="{091BCA29-8EEF-4C36-A719-209846D7FF33}"/>
              </a:ext>
            </a:extLst>
          </p:cNvPr>
          <p:cNvSpPr txBox="1"/>
          <p:nvPr/>
        </p:nvSpPr>
        <p:spPr>
          <a:xfrm>
            <a:off x="838200" y="1163846"/>
            <a:ext cx="9715842" cy="369332"/>
          </a:xfrm>
          <a:prstGeom prst="rect">
            <a:avLst/>
          </a:prstGeom>
          <a:noFill/>
        </p:spPr>
        <p:txBody>
          <a:bodyPr wrap="square" rtlCol="0">
            <a:spAutoFit/>
          </a:bodyPr>
          <a:lstStyle/>
          <a:p>
            <a:r>
              <a:rPr lang="en-US" dirty="0"/>
              <a:t>After clicking on New Event, a pop up will appear.  It is recommended that OCRA Event is selected. </a:t>
            </a:r>
          </a:p>
        </p:txBody>
      </p:sp>
    </p:spTree>
    <p:extLst>
      <p:ext uri="{BB962C8B-B14F-4D97-AF65-F5344CB8AC3E}">
        <p14:creationId xmlns:p14="http://schemas.microsoft.com/office/powerpoint/2010/main" val="21233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964C-4B1E-4F0B-83E6-7F2DD4FE04F4}"/>
              </a:ext>
            </a:extLst>
          </p:cNvPr>
          <p:cNvSpPr>
            <a:spLocks noGrp="1"/>
          </p:cNvSpPr>
          <p:nvPr>
            <p:ph type="title"/>
          </p:nvPr>
        </p:nvSpPr>
        <p:spPr>
          <a:xfrm>
            <a:off x="838201" y="365126"/>
            <a:ext cx="10338786" cy="895504"/>
          </a:xfrm>
        </p:spPr>
        <p:txBody>
          <a:bodyPr/>
          <a:lstStyle/>
          <a:p>
            <a:r>
              <a:rPr lang="en-US" dirty="0">
                <a:solidFill>
                  <a:srgbClr val="0070C0"/>
                </a:solidFill>
              </a:rPr>
              <a:t>Calendar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1B21FA7F-142F-4CF2-AECE-B6B09767DA94}"/>
              </a:ext>
            </a:extLst>
          </p:cNvPr>
          <p:cNvPicPr>
            <a:picLocks noChangeAspect="1"/>
          </p:cNvPicPr>
          <p:nvPr/>
        </p:nvPicPr>
        <p:blipFill>
          <a:blip r:embed="rId2"/>
          <a:stretch>
            <a:fillRect/>
          </a:stretch>
        </p:blipFill>
        <p:spPr>
          <a:xfrm>
            <a:off x="2742739" y="2438383"/>
            <a:ext cx="3924852" cy="4110885"/>
          </a:xfrm>
          <a:prstGeom prst="rect">
            <a:avLst/>
          </a:prstGeom>
        </p:spPr>
      </p:pic>
      <p:sp>
        <p:nvSpPr>
          <p:cNvPr id="4" name="TextBox 3">
            <a:extLst>
              <a:ext uri="{FF2B5EF4-FFF2-40B4-BE49-F238E27FC236}">
                <a16:creationId xmlns:a16="http://schemas.microsoft.com/office/drawing/2014/main" id="{1739ED5B-3928-4AED-9AC6-06D9F97E49DF}"/>
              </a:ext>
            </a:extLst>
          </p:cNvPr>
          <p:cNvSpPr txBox="1"/>
          <p:nvPr/>
        </p:nvSpPr>
        <p:spPr>
          <a:xfrm>
            <a:off x="838200" y="1163846"/>
            <a:ext cx="9715842" cy="1200329"/>
          </a:xfrm>
          <a:prstGeom prst="rect">
            <a:avLst/>
          </a:prstGeom>
          <a:noFill/>
        </p:spPr>
        <p:txBody>
          <a:bodyPr wrap="square" rtlCol="0">
            <a:spAutoFit/>
          </a:bodyPr>
          <a:lstStyle/>
          <a:p>
            <a:r>
              <a:rPr lang="en-US" dirty="0"/>
              <a:t>After selecting OCRA as the Event record type another pop up window will appear.  Notice in the Name field are name for Contacts and may be populated with multiple Contacts.  There is also the Related To.  This is limited to 1 record.  In the example below the related record is a specific Grant Application.</a:t>
            </a:r>
          </a:p>
        </p:txBody>
      </p:sp>
      <p:sp>
        <p:nvSpPr>
          <p:cNvPr id="5" name="Rectangle 4">
            <a:extLst>
              <a:ext uri="{FF2B5EF4-FFF2-40B4-BE49-F238E27FC236}">
                <a16:creationId xmlns:a16="http://schemas.microsoft.com/office/drawing/2014/main" id="{5B0DB34F-E468-48EC-AF56-E1EC8B0DAC61}"/>
              </a:ext>
            </a:extLst>
          </p:cNvPr>
          <p:cNvSpPr/>
          <p:nvPr/>
        </p:nvSpPr>
        <p:spPr>
          <a:xfrm>
            <a:off x="2974019" y="4886287"/>
            <a:ext cx="1802167" cy="8167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107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E79B-8D45-4831-BF42-4AB4571BD507}"/>
              </a:ext>
            </a:extLst>
          </p:cNvPr>
          <p:cNvSpPr>
            <a:spLocks noGrp="1"/>
          </p:cNvSpPr>
          <p:nvPr>
            <p:ph type="title"/>
          </p:nvPr>
        </p:nvSpPr>
        <p:spPr>
          <a:xfrm>
            <a:off x="838200" y="320737"/>
            <a:ext cx="10471951" cy="753461"/>
          </a:xfrm>
        </p:spPr>
        <p:txBody>
          <a:bodyPr/>
          <a:lstStyle/>
          <a:p>
            <a:r>
              <a:rPr lang="en-US" dirty="0">
                <a:solidFill>
                  <a:srgbClr val="0070C0"/>
                </a:solidFill>
              </a:rPr>
              <a:t>Calendar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1240AE52-CC46-4D73-923B-9494B2431184}"/>
              </a:ext>
            </a:extLst>
          </p:cNvPr>
          <p:cNvPicPr>
            <a:picLocks noChangeAspect="1"/>
          </p:cNvPicPr>
          <p:nvPr/>
        </p:nvPicPr>
        <p:blipFill>
          <a:blip r:embed="rId2"/>
          <a:stretch>
            <a:fillRect/>
          </a:stretch>
        </p:blipFill>
        <p:spPr>
          <a:xfrm>
            <a:off x="1736236" y="2487023"/>
            <a:ext cx="8009314" cy="3002540"/>
          </a:xfrm>
          <a:prstGeom prst="rect">
            <a:avLst/>
          </a:prstGeom>
          <a:ln w="28575">
            <a:solidFill>
              <a:srgbClr val="0070C0"/>
            </a:solidFill>
          </a:ln>
        </p:spPr>
      </p:pic>
      <p:sp>
        <p:nvSpPr>
          <p:cNvPr id="4" name="TextBox 3">
            <a:extLst>
              <a:ext uri="{FF2B5EF4-FFF2-40B4-BE49-F238E27FC236}">
                <a16:creationId xmlns:a16="http://schemas.microsoft.com/office/drawing/2014/main" id="{8B10EF14-79BB-421B-B959-1723B38307F9}"/>
              </a:ext>
            </a:extLst>
          </p:cNvPr>
          <p:cNvSpPr txBox="1"/>
          <p:nvPr/>
        </p:nvSpPr>
        <p:spPr>
          <a:xfrm>
            <a:off x="838200" y="1163846"/>
            <a:ext cx="9715842" cy="923330"/>
          </a:xfrm>
          <a:prstGeom prst="rect">
            <a:avLst/>
          </a:prstGeom>
          <a:noFill/>
        </p:spPr>
        <p:txBody>
          <a:bodyPr wrap="square" rtlCol="0">
            <a:spAutoFit/>
          </a:bodyPr>
          <a:lstStyle/>
          <a:p>
            <a:r>
              <a:rPr lang="en-US" dirty="0"/>
              <a:t>After selecting Save the meeting will be added to your calendar.  Hovering over the meeting will provide basic details.  The meeting will also appear on the Contact record under Upcoming &amp; Overdue.</a:t>
            </a:r>
          </a:p>
          <a:p>
            <a:endParaRPr lang="en-US" dirty="0"/>
          </a:p>
        </p:txBody>
      </p:sp>
    </p:spTree>
    <p:extLst>
      <p:ext uri="{BB962C8B-B14F-4D97-AF65-F5344CB8AC3E}">
        <p14:creationId xmlns:p14="http://schemas.microsoft.com/office/powerpoint/2010/main" val="3438411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8DA5-D83A-4959-8F73-31C521875AB4}"/>
              </a:ext>
            </a:extLst>
          </p:cNvPr>
          <p:cNvSpPr>
            <a:spLocks noGrp="1"/>
          </p:cNvSpPr>
          <p:nvPr>
            <p:ph type="title"/>
          </p:nvPr>
        </p:nvSpPr>
        <p:spPr>
          <a:xfrm>
            <a:off x="838199" y="365125"/>
            <a:ext cx="10525217" cy="762339"/>
          </a:xfrm>
        </p:spPr>
        <p:txBody>
          <a:bodyPr/>
          <a:lstStyle/>
          <a:p>
            <a:r>
              <a:rPr lang="en-US" dirty="0">
                <a:solidFill>
                  <a:srgbClr val="0070C0"/>
                </a:solidFill>
              </a:rPr>
              <a:t>Calendar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BE3DA256-CF96-4186-9189-C4F205ACFEA5}"/>
              </a:ext>
            </a:extLst>
          </p:cNvPr>
          <p:cNvPicPr>
            <a:picLocks noChangeAspect="1"/>
          </p:cNvPicPr>
          <p:nvPr/>
        </p:nvPicPr>
        <p:blipFill>
          <a:blip r:embed="rId2"/>
          <a:stretch>
            <a:fillRect/>
          </a:stretch>
        </p:blipFill>
        <p:spPr>
          <a:xfrm>
            <a:off x="1117668" y="2437764"/>
            <a:ext cx="2392887" cy="2728196"/>
          </a:xfrm>
          <a:prstGeom prst="rect">
            <a:avLst/>
          </a:prstGeom>
          <a:ln w="28575">
            <a:solidFill>
              <a:srgbClr val="0070C0"/>
            </a:solidFill>
          </a:ln>
        </p:spPr>
      </p:pic>
      <p:pic>
        <p:nvPicPr>
          <p:cNvPr id="4" name="Picture 3">
            <a:extLst>
              <a:ext uri="{FF2B5EF4-FFF2-40B4-BE49-F238E27FC236}">
                <a16:creationId xmlns:a16="http://schemas.microsoft.com/office/drawing/2014/main" id="{2BBA4C90-98E6-45BA-84A3-F79718B5E07C}"/>
              </a:ext>
            </a:extLst>
          </p:cNvPr>
          <p:cNvPicPr>
            <a:picLocks noChangeAspect="1"/>
          </p:cNvPicPr>
          <p:nvPr/>
        </p:nvPicPr>
        <p:blipFill>
          <a:blip r:embed="rId3"/>
          <a:stretch>
            <a:fillRect/>
          </a:stretch>
        </p:blipFill>
        <p:spPr>
          <a:xfrm>
            <a:off x="5130413" y="2437764"/>
            <a:ext cx="5784081" cy="3871295"/>
          </a:xfrm>
          <a:prstGeom prst="rect">
            <a:avLst/>
          </a:prstGeom>
          <a:ln w="28575">
            <a:solidFill>
              <a:srgbClr val="0070C0"/>
            </a:solidFill>
          </a:ln>
        </p:spPr>
      </p:pic>
      <p:sp>
        <p:nvSpPr>
          <p:cNvPr id="5" name="TextBox 4">
            <a:extLst>
              <a:ext uri="{FF2B5EF4-FFF2-40B4-BE49-F238E27FC236}">
                <a16:creationId xmlns:a16="http://schemas.microsoft.com/office/drawing/2014/main" id="{3ED226F9-C719-4612-9755-07C9BED0B437}"/>
              </a:ext>
            </a:extLst>
          </p:cNvPr>
          <p:cNvSpPr txBox="1"/>
          <p:nvPr/>
        </p:nvSpPr>
        <p:spPr>
          <a:xfrm>
            <a:off x="838200" y="1163846"/>
            <a:ext cx="9715842" cy="923330"/>
          </a:xfrm>
          <a:prstGeom prst="rect">
            <a:avLst/>
          </a:prstGeom>
          <a:noFill/>
        </p:spPr>
        <p:txBody>
          <a:bodyPr wrap="square" rtlCol="0">
            <a:spAutoFit/>
          </a:bodyPr>
          <a:lstStyle/>
          <a:p>
            <a:r>
              <a:rPr lang="en-US" dirty="0"/>
              <a:t>Share your calendar with others by clicking on the inverted triangle next to My Events.  A pop up window will appear where other users may be added.  Individuals will also be able to control the level of access others have under the Access field.</a:t>
            </a:r>
          </a:p>
        </p:txBody>
      </p:sp>
    </p:spTree>
    <p:extLst>
      <p:ext uri="{BB962C8B-B14F-4D97-AF65-F5344CB8AC3E}">
        <p14:creationId xmlns:p14="http://schemas.microsoft.com/office/powerpoint/2010/main" val="1506646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12859-3412-458F-A1F8-73A111D31CC3}"/>
              </a:ext>
            </a:extLst>
          </p:cNvPr>
          <p:cNvSpPr>
            <a:spLocks noGrp="1"/>
          </p:cNvSpPr>
          <p:nvPr>
            <p:ph type="title"/>
          </p:nvPr>
        </p:nvSpPr>
        <p:spPr>
          <a:xfrm>
            <a:off x="838200" y="365126"/>
            <a:ext cx="10394659" cy="792556"/>
          </a:xfrm>
        </p:spPr>
        <p:txBody>
          <a:bodyPr/>
          <a:lstStyle/>
          <a:p>
            <a:r>
              <a:rPr lang="en-US" dirty="0">
                <a:solidFill>
                  <a:srgbClr val="0070C0"/>
                </a:solidFill>
              </a:rPr>
              <a:t>Reports and Dashboard</a:t>
            </a:r>
          </a:p>
        </p:txBody>
      </p:sp>
      <p:pic>
        <p:nvPicPr>
          <p:cNvPr id="3" name="Picture 2">
            <a:extLst>
              <a:ext uri="{FF2B5EF4-FFF2-40B4-BE49-F238E27FC236}">
                <a16:creationId xmlns:a16="http://schemas.microsoft.com/office/drawing/2014/main" id="{C4F8B59F-50CF-4FF8-8267-0114F6BEDA5D}"/>
              </a:ext>
            </a:extLst>
          </p:cNvPr>
          <p:cNvPicPr>
            <a:picLocks noChangeAspect="1"/>
          </p:cNvPicPr>
          <p:nvPr/>
        </p:nvPicPr>
        <p:blipFill>
          <a:blip r:embed="rId2"/>
          <a:stretch>
            <a:fillRect/>
          </a:stretch>
        </p:blipFill>
        <p:spPr>
          <a:xfrm>
            <a:off x="1140691" y="2285378"/>
            <a:ext cx="9910618" cy="4117755"/>
          </a:xfrm>
          <a:prstGeom prst="rect">
            <a:avLst/>
          </a:prstGeom>
          <a:ln w="28575">
            <a:solidFill>
              <a:srgbClr val="0070C0"/>
            </a:solidFill>
          </a:ln>
        </p:spPr>
      </p:pic>
      <p:sp>
        <p:nvSpPr>
          <p:cNvPr id="4" name="TextBox 3">
            <a:extLst>
              <a:ext uri="{FF2B5EF4-FFF2-40B4-BE49-F238E27FC236}">
                <a16:creationId xmlns:a16="http://schemas.microsoft.com/office/drawing/2014/main" id="{601D3769-5891-4325-996E-DE6DB010A5FF}"/>
              </a:ext>
            </a:extLst>
          </p:cNvPr>
          <p:cNvSpPr txBox="1"/>
          <p:nvPr/>
        </p:nvSpPr>
        <p:spPr>
          <a:xfrm>
            <a:off x="838200" y="1163846"/>
            <a:ext cx="9715842" cy="923330"/>
          </a:xfrm>
          <a:prstGeom prst="rect">
            <a:avLst/>
          </a:prstGeom>
          <a:noFill/>
        </p:spPr>
        <p:txBody>
          <a:bodyPr wrap="square" rtlCol="0">
            <a:spAutoFit/>
          </a:bodyPr>
          <a:lstStyle/>
          <a:p>
            <a:r>
              <a:rPr lang="en-US" dirty="0"/>
              <a:t>From the Dashboards tab easily access the My Dashboard.  This dashboard was created to display a running user’s Clients, Contacts and Activities all in area.</a:t>
            </a:r>
          </a:p>
          <a:p>
            <a:r>
              <a:rPr lang="en-US" dirty="0"/>
              <a:t>Use the Search bar and type in My Dashboard if it is not immediately available.</a:t>
            </a:r>
          </a:p>
        </p:txBody>
      </p:sp>
      <p:sp>
        <p:nvSpPr>
          <p:cNvPr id="5" name="Rectangle 4">
            <a:extLst>
              <a:ext uri="{FF2B5EF4-FFF2-40B4-BE49-F238E27FC236}">
                <a16:creationId xmlns:a16="http://schemas.microsoft.com/office/drawing/2014/main" id="{6C9AB73E-F359-4428-B6F6-C4FFE72CB481}"/>
              </a:ext>
            </a:extLst>
          </p:cNvPr>
          <p:cNvSpPr/>
          <p:nvPr/>
        </p:nvSpPr>
        <p:spPr>
          <a:xfrm>
            <a:off x="7248088" y="3061982"/>
            <a:ext cx="1770077" cy="2432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90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8975-F040-4F72-B097-3FED08701111}"/>
              </a:ext>
            </a:extLst>
          </p:cNvPr>
          <p:cNvSpPr>
            <a:spLocks noGrp="1"/>
          </p:cNvSpPr>
          <p:nvPr>
            <p:ph type="title"/>
          </p:nvPr>
        </p:nvSpPr>
        <p:spPr>
          <a:xfrm>
            <a:off x="771436" y="152826"/>
            <a:ext cx="10344325" cy="750611"/>
          </a:xfrm>
        </p:spPr>
        <p:txBody>
          <a:bodyPr/>
          <a:lstStyle/>
          <a:p>
            <a:r>
              <a:rPr lang="en-US" dirty="0">
                <a:solidFill>
                  <a:srgbClr val="0070C0"/>
                </a:solidFill>
              </a:rPr>
              <a:t>Reports and Dashboards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B68A8052-5268-4D6B-97B7-82DD49B1435D}"/>
              </a:ext>
            </a:extLst>
          </p:cNvPr>
          <p:cNvPicPr>
            <a:picLocks noChangeAspect="1"/>
          </p:cNvPicPr>
          <p:nvPr/>
        </p:nvPicPr>
        <p:blipFill>
          <a:blip r:embed="rId2"/>
          <a:stretch>
            <a:fillRect/>
          </a:stretch>
        </p:blipFill>
        <p:spPr>
          <a:xfrm>
            <a:off x="1340526" y="2146883"/>
            <a:ext cx="9206144" cy="4461402"/>
          </a:xfrm>
          <a:prstGeom prst="rect">
            <a:avLst/>
          </a:prstGeom>
          <a:ln w="28575">
            <a:solidFill>
              <a:srgbClr val="0070C0"/>
            </a:solidFill>
          </a:ln>
        </p:spPr>
      </p:pic>
      <p:sp>
        <p:nvSpPr>
          <p:cNvPr id="5" name="Rectangle 4">
            <a:extLst>
              <a:ext uri="{FF2B5EF4-FFF2-40B4-BE49-F238E27FC236}">
                <a16:creationId xmlns:a16="http://schemas.microsoft.com/office/drawing/2014/main" id="{58A186BB-0602-462C-92A7-3ED5E402B3F3}"/>
              </a:ext>
            </a:extLst>
          </p:cNvPr>
          <p:cNvSpPr/>
          <p:nvPr/>
        </p:nvSpPr>
        <p:spPr>
          <a:xfrm>
            <a:off x="1340526" y="2685364"/>
            <a:ext cx="2024110" cy="5326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285685D-28C3-48BA-9BF0-E3271B971FCC}"/>
              </a:ext>
            </a:extLst>
          </p:cNvPr>
          <p:cNvSpPr txBox="1"/>
          <p:nvPr/>
        </p:nvSpPr>
        <p:spPr>
          <a:xfrm>
            <a:off x="830829" y="820181"/>
            <a:ext cx="10284932" cy="1200329"/>
          </a:xfrm>
          <a:prstGeom prst="rect">
            <a:avLst/>
          </a:prstGeom>
          <a:noFill/>
        </p:spPr>
        <p:txBody>
          <a:bodyPr wrap="square" rtlCol="0">
            <a:spAutoFit/>
          </a:bodyPr>
          <a:lstStyle/>
          <a:p>
            <a:r>
              <a:rPr lang="en-US" dirty="0"/>
              <a:t>It’s important to note the last time a dashboard was viewed.  If more than a minute has lapsed, click the Refresh button.</a:t>
            </a:r>
          </a:p>
          <a:p>
            <a:r>
              <a:rPr lang="en-US" dirty="0"/>
              <a:t>Selecting the View Report within each component of the dashboard will navigate the user to that specific report.</a:t>
            </a:r>
          </a:p>
        </p:txBody>
      </p:sp>
      <p:sp>
        <p:nvSpPr>
          <p:cNvPr id="7" name="Rectangle 6">
            <a:extLst>
              <a:ext uri="{FF2B5EF4-FFF2-40B4-BE49-F238E27FC236}">
                <a16:creationId xmlns:a16="http://schemas.microsoft.com/office/drawing/2014/main" id="{233D5DD0-D69D-4DBA-A61A-65DE9E74D589}"/>
              </a:ext>
            </a:extLst>
          </p:cNvPr>
          <p:cNvSpPr/>
          <p:nvPr/>
        </p:nvSpPr>
        <p:spPr>
          <a:xfrm>
            <a:off x="9561250" y="2687865"/>
            <a:ext cx="452762" cy="22401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44148C-2727-44C6-B619-C68AD374B15C}"/>
              </a:ext>
            </a:extLst>
          </p:cNvPr>
          <p:cNvSpPr/>
          <p:nvPr/>
        </p:nvSpPr>
        <p:spPr>
          <a:xfrm>
            <a:off x="1410072" y="4634144"/>
            <a:ext cx="969144" cy="2523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35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876C-2EA9-43BC-AA09-F8FBD0B2F83D}"/>
              </a:ext>
            </a:extLst>
          </p:cNvPr>
          <p:cNvSpPr>
            <a:spLocks noGrp="1"/>
          </p:cNvSpPr>
          <p:nvPr>
            <p:ph type="title"/>
          </p:nvPr>
        </p:nvSpPr>
        <p:spPr>
          <a:xfrm>
            <a:off x="838200" y="365126"/>
            <a:ext cx="10515600" cy="726828"/>
          </a:xfrm>
        </p:spPr>
        <p:txBody>
          <a:bodyPr/>
          <a:lstStyle/>
          <a:p>
            <a:r>
              <a:rPr lang="en-US" dirty="0">
                <a:solidFill>
                  <a:srgbClr val="0070C0"/>
                </a:solidFill>
              </a:rPr>
              <a:t>Reports and Dashboard </a:t>
            </a:r>
            <a:r>
              <a:rPr lang="en-US" dirty="0" err="1">
                <a:solidFill>
                  <a:srgbClr val="0070C0"/>
                </a:solidFill>
              </a:rPr>
              <a:t>con’t</a:t>
            </a:r>
            <a:endParaRPr lang="en-US" dirty="0">
              <a:solidFill>
                <a:srgbClr val="0070C0"/>
              </a:solidFill>
            </a:endParaRPr>
          </a:p>
        </p:txBody>
      </p:sp>
      <p:pic>
        <p:nvPicPr>
          <p:cNvPr id="3" name="Picture 2">
            <a:extLst>
              <a:ext uri="{FF2B5EF4-FFF2-40B4-BE49-F238E27FC236}">
                <a16:creationId xmlns:a16="http://schemas.microsoft.com/office/drawing/2014/main" id="{BC870C95-80F8-4520-85DD-3B9C14263545}"/>
              </a:ext>
            </a:extLst>
          </p:cNvPr>
          <p:cNvPicPr>
            <a:picLocks noChangeAspect="1"/>
          </p:cNvPicPr>
          <p:nvPr/>
        </p:nvPicPr>
        <p:blipFill>
          <a:blip r:embed="rId2"/>
          <a:stretch>
            <a:fillRect/>
          </a:stretch>
        </p:blipFill>
        <p:spPr>
          <a:xfrm>
            <a:off x="1447060" y="2013534"/>
            <a:ext cx="8815526" cy="4479340"/>
          </a:xfrm>
          <a:prstGeom prst="rect">
            <a:avLst/>
          </a:prstGeom>
          <a:ln w="28575">
            <a:solidFill>
              <a:srgbClr val="0070C0"/>
            </a:solidFill>
          </a:ln>
        </p:spPr>
      </p:pic>
      <p:sp>
        <p:nvSpPr>
          <p:cNvPr id="4" name="TextBox 3">
            <a:extLst>
              <a:ext uri="{FF2B5EF4-FFF2-40B4-BE49-F238E27FC236}">
                <a16:creationId xmlns:a16="http://schemas.microsoft.com/office/drawing/2014/main" id="{37EE7817-D637-458D-886E-02F804EDEE50}"/>
              </a:ext>
            </a:extLst>
          </p:cNvPr>
          <p:cNvSpPr txBox="1"/>
          <p:nvPr/>
        </p:nvSpPr>
        <p:spPr>
          <a:xfrm>
            <a:off x="838200" y="1091954"/>
            <a:ext cx="10561033" cy="646331"/>
          </a:xfrm>
          <a:prstGeom prst="rect">
            <a:avLst/>
          </a:prstGeom>
          <a:noFill/>
        </p:spPr>
        <p:txBody>
          <a:bodyPr wrap="none" rtlCol="0">
            <a:spAutoFit/>
          </a:bodyPr>
          <a:lstStyle/>
          <a:p>
            <a:r>
              <a:rPr lang="en-US" dirty="0"/>
              <a:t>In the example below is the report linked to the All Interactions by Month component from the My Dashboard.</a:t>
            </a:r>
          </a:p>
          <a:p>
            <a:r>
              <a:rPr lang="en-US" dirty="0"/>
              <a:t>The report will offer more details.  </a:t>
            </a:r>
          </a:p>
        </p:txBody>
      </p:sp>
    </p:spTree>
    <p:extLst>
      <p:ext uri="{BB962C8B-B14F-4D97-AF65-F5344CB8AC3E}">
        <p14:creationId xmlns:p14="http://schemas.microsoft.com/office/powerpoint/2010/main" val="1986413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DB50-7A17-4F1F-8556-CA844292655C}"/>
              </a:ext>
            </a:extLst>
          </p:cNvPr>
          <p:cNvSpPr>
            <a:spLocks noGrp="1"/>
          </p:cNvSpPr>
          <p:nvPr>
            <p:ph type="title"/>
          </p:nvPr>
        </p:nvSpPr>
        <p:spPr>
          <a:xfrm>
            <a:off x="763480" y="302981"/>
            <a:ext cx="10537794" cy="886695"/>
          </a:xfrm>
        </p:spPr>
        <p:txBody>
          <a:bodyPr>
            <a:normAutofit/>
          </a:bodyPr>
          <a:lstStyle/>
          <a:p>
            <a:r>
              <a:rPr lang="en-US" sz="3200" dirty="0">
                <a:solidFill>
                  <a:srgbClr val="0070C0"/>
                </a:solidFill>
              </a:rPr>
              <a:t>Common Tools – Merging Duplicate Client &amp; Contact records</a:t>
            </a:r>
          </a:p>
        </p:txBody>
      </p:sp>
      <p:pic>
        <p:nvPicPr>
          <p:cNvPr id="3" name="Picture 2">
            <a:extLst>
              <a:ext uri="{FF2B5EF4-FFF2-40B4-BE49-F238E27FC236}">
                <a16:creationId xmlns:a16="http://schemas.microsoft.com/office/drawing/2014/main" id="{5AB3F89A-303B-4216-BAC0-1C946D6E80B0}"/>
              </a:ext>
            </a:extLst>
          </p:cNvPr>
          <p:cNvPicPr>
            <a:picLocks noChangeAspect="1"/>
          </p:cNvPicPr>
          <p:nvPr/>
        </p:nvPicPr>
        <p:blipFill>
          <a:blip r:embed="rId2"/>
          <a:stretch>
            <a:fillRect/>
          </a:stretch>
        </p:blipFill>
        <p:spPr>
          <a:xfrm>
            <a:off x="442154" y="2448497"/>
            <a:ext cx="11307687" cy="3980495"/>
          </a:xfrm>
          <a:prstGeom prst="rect">
            <a:avLst/>
          </a:prstGeom>
          <a:solidFill>
            <a:srgbClr val="C00000"/>
          </a:solidFill>
          <a:ln w="28575">
            <a:solidFill>
              <a:srgbClr val="0070C0"/>
            </a:solidFill>
          </a:ln>
        </p:spPr>
      </p:pic>
      <p:sp>
        <p:nvSpPr>
          <p:cNvPr id="4" name="TextBox 3">
            <a:extLst>
              <a:ext uri="{FF2B5EF4-FFF2-40B4-BE49-F238E27FC236}">
                <a16:creationId xmlns:a16="http://schemas.microsoft.com/office/drawing/2014/main" id="{A6682655-7525-4FC1-BB25-6A9EC33DBC46}"/>
              </a:ext>
            </a:extLst>
          </p:cNvPr>
          <p:cNvSpPr txBox="1"/>
          <p:nvPr/>
        </p:nvSpPr>
        <p:spPr>
          <a:xfrm>
            <a:off x="610680" y="1081976"/>
            <a:ext cx="10970632" cy="1200329"/>
          </a:xfrm>
          <a:prstGeom prst="rect">
            <a:avLst/>
          </a:prstGeom>
          <a:noFill/>
        </p:spPr>
        <p:txBody>
          <a:bodyPr wrap="none" rtlCol="0">
            <a:spAutoFit/>
          </a:bodyPr>
          <a:lstStyle/>
          <a:p>
            <a:r>
              <a:rPr lang="en-US" dirty="0"/>
              <a:t>When a duplicate of a Client or Contact record is found a message will appear.  Click on View Duplicates to begin</a:t>
            </a:r>
          </a:p>
          <a:p>
            <a:r>
              <a:rPr lang="en-US" dirty="0"/>
              <a:t>the process to merge the records.</a:t>
            </a:r>
          </a:p>
          <a:p>
            <a:r>
              <a:rPr lang="en-US" dirty="0"/>
              <a:t>*Note users will only be able to merge duplicates they own.  If a duplicate is owned by another user there will be a </a:t>
            </a:r>
          </a:p>
          <a:p>
            <a:r>
              <a:rPr lang="en-US" dirty="0"/>
              <a:t>message to contact the Salesforce admin for assistance to merge the records.</a:t>
            </a:r>
          </a:p>
        </p:txBody>
      </p:sp>
      <p:sp>
        <p:nvSpPr>
          <p:cNvPr id="5" name="Rectangle: Rounded Corners 4">
            <a:extLst>
              <a:ext uri="{FF2B5EF4-FFF2-40B4-BE49-F238E27FC236}">
                <a16:creationId xmlns:a16="http://schemas.microsoft.com/office/drawing/2014/main" id="{B0EE19AB-C082-4D5C-99F8-9C66A744A2BF}"/>
              </a:ext>
            </a:extLst>
          </p:cNvPr>
          <p:cNvSpPr/>
          <p:nvPr/>
        </p:nvSpPr>
        <p:spPr>
          <a:xfrm>
            <a:off x="4438831" y="3197520"/>
            <a:ext cx="3314331" cy="31071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B56B632-48BF-43A2-BE73-8BB7DE5C31B5}"/>
              </a:ext>
            </a:extLst>
          </p:cNvPr>
          <p:cNvSpPr/>
          <p:nvPr/>
        </p:nvSpPr>
        <p:spPr>
          <a:xfrm>
            <a:off x="442149" y="4110430"/>
            <a:ext cx="3314331" cy="31071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863193B-E8B2-4438-AF0E-9A85BC724409}"/>
              </a:ext>
            </a:extLst>
          </p:cNvPr>
          <p:cNvSpPr/>
          <p:nvPr/>
        </p:nvSpPr>
        <p:spPr>
          <a:xfrm>
            <a:off x="10946162" y="4110430"/>
            <a:ext cx="803679" cy="31071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151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5D39-11D2-4ECA-8C4C-18DA3A2EDBEB}"/>
              </a:ext>
            </a:extLst>
          </p:cNvPr>
          <p:cNvSpPr>
            <a:spLocks noGrp="1"/>
          </p:cNvSpPr>
          <p:nvPr>
            <p:ph type="title"/>
          </p:nvPr>
        </p:nvSpPr>
        <p:spPr>
          <a:xfrm>
            <a:off x="838200" y="365125"/>
            <a:ext cx="10515600" cy="975403"/>
          </a:xfrm>
        </p:spPr>
        <p:txBody>
          <a:bodyPr>
            <a:normAutofit/>
          </a:bodyPr>
          <a:lstStyle/>
          <a:p>
            <a:r>
              <a:rPr lang="en-US" sz="3200" dirty="0">
                <a:solidFill>
                  <a:srgbClr val="0070C0"/>
                </a:solidFill>
              </a:rPr>
              <a:t>Common Tools – Merging Duplicate Client &amp; Contact records</a:t>
            </a:r>
          </a:p>
        </p:txBody>
      </p:sp>
      <p:sp>
        <p:nvSpPr>
          <p:cNvPr id="4" name="TextBox 3">
            <a:extLst>
              <a:ext uri="{FF2B5EF4-FFF2-40B4-BE49-F238E27FC236}">
                <a16:creationId xmlns:a16="http://schemas.microsoft.com/office/drawing/2014/main" id="{DADACA39-D41F-41C9-99F4-30AE8EF66F45}"/>
              </a:ext>
            </a:extLst>
          </p:cNvPr>
          <p:cNvSpPr txBox="1"/>
          <p:nvPr/>
        </p:nvSpPr>
        <p:spPr>
          <a:xfrm>
            <a:off x="838200" y="1455938"/>
            <a:ext cx="9965924" cy="369332"/>
          </a:xfrm>
          <a:prstGeom prst="rect">
            <a:avLst/>
          </a:prstGeom>
          <a:noFill/>
        </p:spPr>
        <p:txBody>
          <a:bodyPr wrap="square" rtlCol="0">
            <a:spAutoFit/>
          </a:bodyPr>
          <a:lstStyle/>
          <a:p>
            <a:r>
              <a:rPr lang="en-US" dirty="0"/>
              <a:t>Select the duplicate records to merge and select Next.    </a:t>
            </a:r>
          </a:p>
        </p:txBody>
      </p:sp>
      <p:pic>
        <p:nvPicPr>
          <p:cNvPr id="6" name="Picture 5">
            <a:extLst>
              <a:ext uri="{FF2B5EF4-FFF2-40B4-BE49-F238E27FC236}">
                <a16:creationId xmlns:a16="http://schemas.microsoft.com/office/drawing/2014/main" id="{8790F19E-1158-4932-9ED2-65253CBDDAAA}"/>
              </a:ext>
            </a:extLst>
          </p:cNvPr>
          <p:cNvPicPr>
            <a:picLocks noChangeAspect="1"/>
          </p:cNvPicPr>
          <p:nvPr/>
        </p:nvPicPr>
        <p:blipFill>
          <a:blip r:embed="rId2"/>
          <a:stretch>
            <a:fillRect/>
          </a:stretch>
        </p:blipFill>
        <p:spPr>
          <a:xfrm>
            <a:off x="1802166" y="2316510"/>
            <a:ext cx="7966229" cy="4020167"/>
          </a:xfrm>
          <a:prstGeom prst="rect">
            <a:avLst/>
          </a:prstGeom>
          <a:ln w="28575">
            <a:solidFill>
              <a:srgbClr val="0070C0"/>
            </a:solidFill>
          </a:ln>
        </p:spPr>
      </p:pic>
    </p:spTree>
    <p:extLst>
      <p:ext uri="{BB962C8B-B14F-4D97-AF65-F5344CB8AC3E}">
        <p14:creationId xmlns:p14="http://schemas.microsoft.com/office/powerpoint/2010/main" val="1506484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1722F-0FCE-41BF-93B6-DE2D9372057D}"/>
              </a:ext>
            </a:extLst>
          </p:cNvPr>
          <p:cNvSpPr>
            <a:spLocks noGrp="1"/>
          </p:cNvSpPr>
          <p:nvPr>
            <p:ph type="title"/>
          </p:nvPr>
        </p:nvSpPr>
        <p:spPr>
          <a:xfrm>
            <a:off x="838200" y="365126"/>
            <a:ext cx="10515600" cy="726828"/>
          </a:xfrm>
        </p:spPr>
        <p:txBody>
          <a:bodyPr>
            <a:normAutofit/>
          </a:bodyPr>
          <a:lstStyle/>
          <a:p>
            <a:r>
              <a:rPr lang="en-US" sz="3200" dirty="0">
                <a:solidFill>
                  <a:srgbClr val="0070C0"/>
                </a:solidFill>
              </a:rPr>
              <a:t>Common Tools – Merging Duplicate Client &amp; Contact records</a:t>
            </a:r>
          </a:p>
        </p:txBody>
      </p:sp>
      <p:pic>
        <p:nvPicPr>
          <p:cNvPr id="3" name="Picture 2">
            <a:extLst>
              <a:ext uri="{FF2B5EF4-FFF2-40B4-BE49-F238E27FC236}">
                <a16:creationId xmlns:a16="http://schemas.microsoft.com/office/drawing/2014/main" id="{94C9F4F9-0140-466E-B7B2-1C5609FE96B0}"/>
              </a:ext>
            </a:extLst>
          </p:cNvPr>
          <p:cNvPicPr>
            <a:picLocks noChangeAspect="1"/>
          </p:cNvPicPr>
          <p:nvPr/>
        </p:nvPicPr>
        <p:blipFill>
          <a:blip r:embed="rId2"/>
          <a:stretch>
            <a:fillRect/>
          </a:stretch>
        </p:blipFill>
        <p:spPr>
          <a:xfrm>
            <a:off x="1651248" y="2001442"/>
            <a:ext cx="7981025" cy="4029794"/>
          </a:xfrm>
          <a:prstGeom prst="rect">
            <a:avLst/>
          </a:prstGeom>
          <a:ln w="28575">
            <a:solidFill>
              <a:srgbClr val="0070C0"/>
            </a:solidFill>
          </a:ln>
        </p:spPr>
      </p:pic>
      <p:sp>
        <p:nvSpPr>
          <p:cNvPr id="4" name="TextBox 3">
            <a:extLst>
              <a:ext uri="{FF2B5EF4-FFF2-40B4-BE49-F238E27FC236}">
                <a16:creationId xmlns:a16="http://schemas.microsoft.com/office/drawing/2014/main" id="{1FEFE9E5-9692-4826-B218-339505B72F91}"/>
              </a:ext>
            </a:extLst>
          </p:cNvPr>
          <p:cNvSpPr txBox="1"/>
          <p:nvPr/>
        </p:nvSpPr>
        <p:spPr>
          <a:xfrm>
            <a:off x="1180729" y="1223518"/>
            <a:ext cx="9348187" cy="369332"/>
          </a:xfrm>
          <a:prstGeom prst="rect">
            <a:avLst/>
          </a:prstGeom>
          <a:noFill/>
        </p:spPr>
        <p:txBody>
          <a:bodyPr wrap="square" rtlCol="0">
            <a:spAutoFit/>
          </a:bodyPr>
          <a:lstStyle/>
          <a:p>
            <a:r>
              <a:rPr lang="en-US" dirty="0"/>
              <a:t>Select the details from each record that should be retained and select Next.  </a:t>
            </a:r>
          </a:p>
        </p:txBody>
      </p:sp>
    </p:spTree>
    <p:extLst>
      <p:ext uri="{BB962C8B-B14F-4D97-AF65-F5344CB8AC3E}">
        <p14:creationId xmlns:p14="http://schemas.microsoft.com/office/powerpoint/2010/main" val="93124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BE013-7523-44E4-8429-F871282B14DD}"/>
              </a:ext>
            </a:extLst>
          </p:cNvPr>
          <p:cNvSpPr>
            <a:spLocks noGrp="1"/>
          </p:cNvSpPr>
          <p:nvPr>
            <p:ph type="title"/>
          </p:nvPr>
        </p:nvSpPr>
        <p:spPr>
          <a:xfrm>
            <a:off x="838200" y="365125"/>
            <a:ext cx="10515600" cy="1063625"/>
          </a:xfrm>
        </p:spPr>
        <p:txBody>
          <a:bodyPr/>
          <a:lstStyle/>
          <a:p>
            <a:r>
              <a:rPr lang="en-US">
                <a:solidFill>
                  <a:srgbClr val="0070C0"/>
                </a:solidFill>
              </a:rPr>
              <a:t>Salesforce URLs</a:t>
            </a:r>
            <a:endParaRPr lang="en-US" dirty="0">
              <a:solidFill>
                <a:srgbClr val="0070C0"/>
              </a:solidFill>
            </a:endParaRPr>
          </a:p>
        </p:txBody>
      </p:sp>
      <p:sp>
        <p:nvSpPr>
          <p:cNvPr id="5" name="Content Placeholder 4">
            <a:extLst>
              <a:ext uri="{FF2B5EF4-FFF2-40B4-BE49-F238E27FC236}">
                <a16:creationId xmlns:a16="http://schemas.microsoft.com/office/drawing/2014/main" id="{9C3ED6C0-4B26-4D0C-9730-383798968268}"/>
              </a:ext>
            </a:extLst>
          </p:cNvPr>
          <p:cNvSpPr>
            <a:spLocks noGrp="1"/>
          </p:cNvSpPr>
          <p:nvPr>
            <p:ph idx="1"/>
          </p:nvPr>
        </p:nvSpPr>
        <p:spPr>
          <a:xfrm>
            <a:off x="838200" y="1611312"/>
            <a:ext cx="10515600" cy="4351338"/>
          </a:xfrm>
        </p:spPr>
        <p:txBody>
          <a:bodyPr/>
          <a:lstStyle/>
          <a:p>
            <a:r>
              <a:rPr lang="en-US" dirty="0"/>
              <a:t>Salesforce URL for Production</a:t>
            </a:r>
          </a:p>
          <a:p>
            <a:pPr lvl="1"/>
            <a:r>
              <a:rPr lang="en-US" dirty="0"/>
              <a:t>https://in-lg.my.salesforce.com/</a:t>
            </a:r>
          </a:p>
          <a:p>
            <a:pPr lvl="1"/>
            <a:r>
              <a:rPr lang="en-US" dirty="0"/>
              <a:t>Username is your email and password</a:t>
            </a:r>
          </a:p>
          <a:p>
            <a:pPr lvl="1"/>
            <a:endParaRPr lang="en-US" dirty="0"/>
          </a:p>
        </p:txBody>
      </p:sp>
      <p:pic>
        <p:nvPicPr>
          <p:cNvPr id="6" name="Picture 5">
            <a:extLst>
              <a:ext uri="{FF2B5EF4-FFF2-40B4-BE49-F238E27FC236}">
                <a16:creationId xmlns:a16="http://schemas.microsoft.com/office/drawing/2014/main" id="{28604281-DCE2-4E38-A38D-C979161FC1A1}"/>
              </a:ext>
            </a:extLst>
          </p:cNvPr>
          <p:cNvPicPr>
            <a:picLocks noChangeAspect="1"/>
          </p:cNvPicPr>
          <p:nvPr/>
        </p:nvPicPr>
        <p:blipFill>
          <a:blip r:embed="rId2"/>
          <a:stretch>
            <a:fillRect/>
          </a:stretch>
        </p:blipFill>
        <p:spPr>
          <a:xfrm>
            <a:off x="1528763" y="3037086"/>
            <a:ext cx="6143625" cy="3455789"/>
          </a:xfrm>
          <a:prstGeom prst="rect">
            <a:avLst/>
          </a:prstGeom>
          <a:ln>
            <a:solidFill>
              <a:schemeClr val="accent1"/>
            </a:solidFill>
          </a:ln>
        </p:spPr>
      </p:pic>
    </p:spTree>
    <p:extLst>
      <p:ext uri="{BB962C8B-B14F-4D97-AF65-F5344CB8AC3E}">
        <p14:creationId xmlns:p14="http://schemas.microsoft.com/office/powerpoint/2010/main" val="3429747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B83D-2B9F-43E3-89CD-ABF7A24D10E9}"/>
              </a:ext>
            </a:extLst>
          </p:cNvPr>
          <p:cNvSpPr>
            <a:spLocks noGrp="1"/>
          </p:cNvSpPr>
          <p:nvPr>
            <p:ph type="title"/>
          </p:nvPr>
        </p:nvSpPr>
        <p:spPr>
          <a:xfrm>
            <a:off x="838200" y="365125"/>
            <a:ext cx="10515600" cy="815605"/>
          </a:xfrm>
        </p:spPr>
        <p:txBody>
          <a:bodyPr>
            <a:normAutofit/>
          </a:bodyPr>
          <a:lstStyle/>
          <a:p>
            <a:r>
              <a:rPr lang="en-US" sz="3200" dirty="0">
                <a:solidFill>
                  <a:srgbClr val="0070C0"/>
                </a:solidFill>
              </a:rPr>
              <a:t>Common Tools – Merging Duplicate Client &amp; Contact records</a:t>
            </a:r>
          </a:p>
        </p:txBody>
      </p:sp>
      <p:pic>
        <p:nvPicPr>
          <p:cNvPr id="3" name="Picture 2">
            <a:extLst>
              <a:ext uri="{FF2B5EF4-FFF2-40B4-BE49-F238E27FC236}">
                <a16:creationId xmlns:a16="http://schemas.microsoft.com/office/drawing/2014/main" id="{44AC3D86-E1B5-47C8-83FB-7A54FE94CA3A}"/>
              </a:ext>
            </a:extLst>
          </p:cNvPr>
          <p:cNvPicPr>
            <a:picLocks noChangeAspect="1"/>
          </p:cNvPicPr>
          <p:nvPr/>
        </p:nvPicPr>
        <p:blipFill>
          <a:blip r:embed="rId2"/>
          <a:stretch>
            <a:fillRect/>
          </a:stretch>
        </p:blipFill>
        <p:spPr>
          <a:xfrm>
            <a:off x="1882066" y="2385411"/>
            <a:ext cx="8043169" cy="4075269"/>
          </a:xfrm>
          <a:prstGeom prst="rect">
            <a:avLst/>
          </a:prstGeom>
          <a:ln w="28575">
            <a:solidFill>
              <a:srgbClr val="0070C0"/>
            </a:solidFill>
          </a:ln>
        </p:spPr>
      </p:pic>
      <p:sp>
        <p:nvSpPr>
          <p:cNvPr id="5" name="TextBox 4">
            <a:extLst>
              <a:ext uri="{FF2B5EF4-FFF2-40B4-BE49-F238E27FC236}">
                <a16:creationId xmlns:a16="http://schemas.microsoft.com/office/drawing/2014/main" id="{9DD9AB3D-4370-4E63-8512-311789B92B36}"/>
              </a:ext>
            </a:extLst>
          </p:cNvPr>
          <p:cNvSpPr txBox="1"/>
          <p:nvPr/>
        </p:nvSpPr>
        <p:spPr>
          <a:xfrm>
            <a:off x="923279" y="1278384"/>
            <a:ext cx="9818702" cy="646331"/>
          </a:xfrm>
          <a:prstGeom prst="rect">
            <a:avLst/>
          </a:prstGeom>
          <a:noFill/>
        </p:spPr>
        <p:txBody>
          <a:bodyPr wrap="square" rtlCol="0">
            <a:spAutoFit/>
          </a:bodyPr>
          <a:lstStyle/>
          <a:p>
            <a:r>
              <a:rPr lang="en-US" dirty="0"/>
              <a:t>The final confirmation screen is the last opportunity to back out of merging records.  Merging of records cannot be undone. </a:t>
            </a:r>
          </a:p>
        </p:txBody>
      </p:sp>
    </p:spTree>
    <p:extLst>
      <p:ext uri="{BB962C8B-B14F-4D97-AF65-F5344CB8AC3E}">
        <p14:creationId xmlns:p14="http://schemas.microsoft.com/office/powerpoint/2010/main" val="987786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71AA-49E9-4EA1-8839-A052A2AA74AB}"/>
              </a:ext>
            </a:extLst>
          </p:cNvPr>
          <p:cNvSpPr>
            <a:spLocks noGrp="1"/>
          </p:cNvSpPr>
          <p:nvPr>
            <p:ph type="title"/>
          </p:nvPr>
        </p:nvSpPr>
        <p:spPr>
          <a:xfrm>
            <a:off x="838200" y="365126"/>
            <a:ext cx="10515600" cy="744584"/>
          </a:xfrm>
        </p:spPr>
        <p:txBody>
          <a:bodyPr>
            <a:normAutofit/>
          </a:bodyPr>
          <a:lstStyle/>
          <a:p>
            <a:r>
              <a:rPr lang="en-US" sz="3200" dirty="0">
                <a:solidFill>
                  <a:srgbClr val="0070C0"/>
                </a:solidFill>
              </a:rPr>
              <a:t>Common Tools – Chatter </a:t>
            </a:r>
          </a:p>
        </p:txBody>
      </p:sp>
      <p:pic>
        <p:nvPicPr>
          <p:cNvPr id="3" name="Picture 2">
            <a:extLst>
              <a:ext uri="{FF2B5EF4-FFF2-40B4-BE49-F238E27FC236}">
                <a16:creationId xmlns:a16="http://schemas.microsoft.com/office/drawing/2014/main" id="{7404BE92-113F-4865-8A77-9B5D9B74EBDC}"/>
              </a:ext>
            </a:extLst>
          </p:cNvPr>
          <p:cNvPicPr>
            <a:picLocks noChangeAspect="1"/>
          </p:cNvPicPr>
          <p:nvPr/>
        </p:nvPicPr>
        <p:blipFill>
          <a:blip r:embed="rId2"/>
          <a:stretch>
            <a:fillRect/>
          </a:stretch>
        </p:blipFill>
        <p:spPr>
          <a:xfrm>
            <a:off x="1401673" y="2525872"/>
            <a:ext cx="4694327" cy="3635055"/>
          </a:xfrm>
          <a:prstGeom prst="rect">
            <a:avLst/>
          </a:prstGeom>
          <a:ln w="28575">
            <a:solidFill>
              <a:srgbClr val="0070C0"/>
            </a:solidFill>
          </a:ln>
        </p:spPr>
      </p:pic>
      <p:sp>
        <p:nvSpPr>
          <p:cNvPr id="4" name="TextBox 3">
            <a:extLst>
              <a:ext uri="{FF2B5EF4-FFF2-40B4-BE49-F238E27FC236}">
                <a16:creationId xmlns:a16="http://schemas.microsoft.com/office/drawing/2014/main" id="{CD571FC7-B085-4A59-B06C-82DF8D2DED07}"/>
              </a:ext>
            </a:extLst>
          </p:cNvPr>
          <p:cNvSpPr txBox="1"/>
          <p:nvPr/>
        </p:nvSpPr>
        <p:spPr>
          <a:xfrm>
            <a:off x="932155" y="1109710"/>
            <a:ext cx="10421645" cy="1200329"/>
          </a:xfrm>
          <a:prstGeom prst="rect">
            <a:avLst/>
          </a:prstGeom>
          <a:noFill/>
        </p:spPr>
        <p:txBody>
          <a:bodyPr wrap="square" rtlCol="0">
            <a:spAutoFit/>
          </a:bodyPr>
          <a:lstStyle/>
          <a:p>
            <a:r>
              <a:rPr lang="en-US" dirty="0"/>
              <a:t>Chatter can be used for collaboration with any active Salesforce user.  Use the @mention (users name) very much like social media.  The person receiving the message will receive an email as well as a notification within Salesforce.  A red dot with a number in the center will appear on the bell icon in the upper righthand corner of all screens as a visual notification.</a:t>
            </a:r>
          </a:p>
        </p:txBody>
      </p:sp>
      <p:pic>
        <p:nvPicPr>
          <p:cNvPr id="5" name="Picture 4">
            <a:extLst>
              <a:ext uri="{FF2B5EF4-FFF2-40B4-BE49-F238E27FC236}">
                <a16:creationId xmlns:a16="http://schemas.microsoft.com/office/drawing/2014/main" id="{EBB9E911-4B32-46B8-9316-0F57CABD5746}"/>
              </a:ext>
            </a:extLst>
          </p:cNvPr>
          <p:cNvPicPr>
            <a:picLocks noChangeAspect="1"/>
          </p:cNvPicPr>
          <p:nvPr/>
        </p:nvPicPr>
        <p:blipFill>
          <a:blip r:embed="rId3"/>
          <a:stretch>
            <a:fillRect/>
          </a:stretch>
        </p:blipFill>
        <p:spPr>
          <a:xfrm>
            <a:off x="7637153" y="2670112"/>
            <a:ext cx="2989418" cy="1019646"/>
          </a:xfrm>
          <a:prstGeom prst="rect">
            <a:avLst/>
          </a:prstGeom>
          <a:ln w="28575">
            <a:solidFill>
              <a:srgbClr val="0070C0"/>
            </a:solidFill>
          </a:ln>
        </p:spPr>
      </p:pic>
    </p:spTree>
    <p:extLst>
      <p:ext uri="{BB962C8B-B14F-4D97-AF65-F5344CB8AC3E}">
        <p14:creationId xmlns:p14="http://schemas.microsoft.com/office/powerpoint/2010/main" val="15280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6B6705-B7B4-49ED-ABF5-5E7CE365876F}"/>
              </a:ext>
            </a:extLst>
          </p:cNvPr>
          <p:cNvSpPr>
            <a:spLocks noGrp="1"/>
          </p:cNvSpPr>
          <p:nvPr>
            <p:ph type="title"/>
          </p:nvPr>
        </p:nvSpPr>
        <p:spPr/>
        <p:txBody>
          <a:bodyPr/>
          <a:lstStyle/>
          <a:p>
            <a:r>
              <a:rPr lang="en-US" dirty="0">
                <a:solidFill>
                  <a:srgbClr val="0070C0"/>
                </a:solidFill>
              </a:rPr>
              <a:t>Navigation	</a:t>
            </a:r>
          </a:p>
        </p:txBody>
      </p:sp>
      <p:sp>
        <p:nvSpPr>
          <p:cNvPr id="5" name="Text Placeholder 4">
            <a:extLst>
              <a:ext uri="{FF2B5EF4-FFF2-40B4-BE49-F238E27FC236}">
                <a16:creationId xmlns:a16="http://schemas.microsoft.com/office/drawing/2014/main" id="{F90A5546-5CF9-45E2-A775-52946BD0B95C}"/>
              </a:ext>
            </a:extLst>
          </p:cNvPr>
          <p:cNvSpPr>
            <a:spLocks noGrp="1"/>
          </p:cNvSpPr>
          <p:nvPr>
            <p:ph type="body" idx="1"/>
          </p:nvPr>
        </p:nvSpPr>
        <p:spPr/>
        <p:txBody>
          <a:bodyPr>
            <a:normAutofit/>
          </a:bodyPr>
          <a:lstStyle/>
          <a:p>
            <a:r>
              <a:rPr lang="en-US" sz="2800" dirty="0">
                <a:solidFill>
                  <a:schemeClr val="tx1"/>
                </a:solidFill>
              </a:rPr>
              <a:t>Salesforce is a web-based application that uses familiar ‘point and click’ navigation.</a:t>
            </a:r>
          </a:p>
          <a:p>
            <a:endParaRPr lang="en-US" sz="2800" dirty="0">
              <a:solidFill>
                <a:schemeClr val="tx1"/>
              </a:solidFill>
            </a:endParaRPr>
          </a:p>
        </p:txBody>
      </p:sp>
    </p:spTree>
    <p:extLst>
      <p:ext uri="{BB962C8B-B14F-4D97-AF65-F5344CB8AC3E}">
        <p14:creationId xmlns:p14="http://schemas.microsoft.com/office/powerpoint/2010/main" val="107363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84F81E-FE2D-44C2-98E8-AA0C90ADC814}"/>
              </a:ext>
            </a:extLst>
          </p:cNvPr>
          <p:cNvPicPr>
            <a:picLocks noChangeAspect="1"/>
          </p:cNvPicPr>
          <p:nvPr/>
        </p:nvPicPr>
        <p:blipFill rotWithShape="1">
          <a:blip r:embed="rId2"/>
          <a:srcRect t="12095" r="1391" b="4178"/>
          <a:stretch/>
        </p:blipFill>
        <p:spPr>
          <a:xfrm>
            <a:off x="842964" y="1457325"/>
            <a:ext cx="10768012" cy="5142815"/>
          </a:xfrm>
          <a:prstGeom prst="rect">
            <a:avLst/>
          </a:prstGeom>
          <a:ln>
            <a:solidFill>
              <a:schemeClr val="accent1"/>
            </a:solidFill>
          </a:ln>
        </p:spPr>
      </p:pic>
      <p:sp>
        <p:nvSpPr>
          <p:cNvPr id="5" name="Rectangle 4">
            <a:extLst>
              <a:ext uri="{FF2B5EF4-FFF2-40B4-BE49-F238E27FC236}">
                <a16:creationId xmlns:a16="http://schemas.microsoft.com/office/drawing/2014/main" id="{3CBC6EBC-B714-4C41-A504-535CFBF020D7}"/>
              </a:ext>
            </a:extLst>
          </p:cNvPr>
          <p:cNvSpPr/>
          <p:nvPr/>
        </p:nvSpPr>
        <p:spPr>
          <a:xfrm>
            <a:off x="842964" y="715060"/>
            <a:ext cx="10506074" cy="400110"/>
          </a:xfrm>
          <a:prstGeom prst="rect">
            <a:avLst/>
          </a:prstGeom>
        </p:spPr>
        <p:txBody>
          <a:bodyPr wrap="square">
            <a:spAutoFit/>
          </a:bodyPr>
          <a:lstStyle/>
          <a:p>
            <a:r>
              <a:rPr lang="en-US" sz="2000" dirty="0"/>
              <a:t>The navigation bar at the top of the page organizes most of the navigation controls that you will use.</a:t>
            </a:r>
          </a:p>
        </p:txBody>
      </p:sp>
    </p:spTree>
    <p:extLst>
      <p:ext uri="{BB962C8B-B14F-4D97-AF65-F5344CB8AC3E}">
        <p14:creationId xmlns:p14="http://schemas.microsoft.com/office/powerpoint/2010/main" val="18514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1E49A-AFB5-4437-9726-7C88D1CD1157}"/>
              </a:ext>
            </a:extLst>
          </p:cNvPr>
          <p:cNvPicPr>
            <a:picLocks noChangeAspect="1"/>
          </p:cNvPicPr>
          <p:nvPr/>
        </p:nvPicPr>
        <p:blipFill>
          <a:blip r:embed="rId2"/>
          <a:stretch>
            <a:fillRect/>
          </a:stretch>
        </p:blipFill>
        <p:spPr>
          <a:xfrm>
            <a:off x="695325" y="3079636"/>
            <a:ext cx="10979943" cy="1107632"/>
          </a:xfrm>
          <a:prstGeom prst="rect">
            <a:avLst/>
          </a:prstGeom>
          <a:ln>
            <a:solidFill>
              <a:schemeClr val="accent1"/>
            </a:solidFill>
          </a:ln>
        </p:spPr>
      </p:pic>
      <p:sp>
        <p:nvSpPr>
          <p:cNvPr id="3" name="Arrow: Right 2">
            <a:extLst>
              <a:ext uri="{FF2B5EF4-FFF2-40B4-BE49-F238E27FC236}">
                <a16:creationId xmlns:a16="http://schemas.microsoft.com/office/drawing/2014/main" id="{5A218316-1AB9-4768-9D2D-2C9CA96D71E7}"/>
              </a:ext>
            </a:extLst>
          </p:cNvPr>
          <p:cNvSpPr/>
          <p:nvPr/>
        </p:nvSpPr>
        <p:spPr>
          <a:xfrm>
            <a:off x="3789616" y="3350780"/>
            <a:ext cx="628650" cy="37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Arrow: Right 7">
            <a:extLst>
              <a:ext uri="{FF2B5EF4-FFF2-40B4-BE49-F238E27FC236}">
                <a16:creationId xmlns:a16="http://schemas.microsoft.com/office/drawing/2014/main" id="{306E0F07-72BF-43E1-B50A-624D65806FB8}"/>
              </a:ext>
            </a:extLst>
          </p:cNvPr>
          <p:cNvSpPr/>
          <p:nvPr/>
        </p:nvSpPr>
        <p:spPr>
          <a:xfrm>
            <a:off x="146591" y="3730637"/>
            <a:ext cx="740282" cy="37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Arrow: Right 8">
            <a:extLst>
              <a:ext uri="{FF2B5EF4-FFF2-40B4-BE49-F238E27FC236}">
                <a16:creationId xmlns:a16="http://schemas.microsoft.com/office/drawing/2014/main" id="{51B3DE7F-B18A-41FA-B3E6-3B44123A99A8}"/>
              </a:ext>
            </a:extLst>
          </p:cNvPr>
          <p:cNvSpPr/>
          <p:nvPr/>
        </p:nvSpPr>
        <p:spPr>
          <a:xfrm rot="10800000">
            <a:off x="6372221" y="3726902"/>
            <a:ext cx="740282" cy="415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9C5103F-A926-4595-8B51-A3AE26750D14}"/>
              </a:ext>
            </a:extLst>
          </p:cNvPr>
          <p:cNvSpPr txBox="1"/>
          <p:nvPr/>
        </p:nvSpPr>
        <p:spPr>
          <a:xfrm>
            <a:off x="6591519" y="3755477"/>
            <a:ext cx="301686" cy="369332"/>
          </a:xfrm>
          <a:prstGeom prst="rect">
            <a:avLst/>
          </a:prstGeom>
          <a:noFill/>
        </p:spPr>
        <p:txBody>
          <a:bodyPr wrap="none" rtlCol="0">
            <a:spAutoFit/>
          </a:bodyPr>
          <a:lstStyle/>
          <a:p>
            <a:r>
              <a:rPr lang="en-US" dirty="0">
                <a:solidFill>
                  <a:schemeClr val="bg1"/>
                </a:solidFill>
              </a:rPr>
              <a:t>3</a:t>
            </a:r>
          </a:p>
        </p:txBody>
      </p:sp>
      <p:sp>
        <p:nvSpPr>
          <p:cNvPr id="11" name="Arrow: Right 10">
            <a:extLst>
              <a:ext uri="{FF2B5EF4-FFF2-40B4-BE49-F238E27FC236}">
                <a16:creationId xmlns:a16="http://schemas.microsoft.com/office/drawing/2014/main" id="{D7C07E01-ADA9-4385-8548-5E6AE54C48DB}"/>
              </a:ext>
            </a:extLst>
          </p:cNvPr>
          <p:cNvSpPr/>
          <p:nvPr/>
        </p:nvSpPr>
        <p:spPr>
          <a:xfrm>
            <a:off x="10132216" y="3350780"/>
            <a:ext cx="847442" cy="415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78D7FA-1C90-4D62-A8ED-C59FF8683010}"/>
              </a:ext>
            </a:extLst>
          </p:cNvPr>
          <p:cNvSpPr txBox="1"/>
          <p:nvPr/>
        </p:nvSpPr>
        <p:spPr>
          <a:xfrm>
            <a:off x="10405094" y="3380355"/>
            <a:ext cx="301686" cy="369332"/>
          </a:xfrm>
          <a:prstGeom prst="rect">
            <a:avLst/>
          </a:prstGeom>
          <a:noFill/>
        </p:spPr>
        <p:txBody>
          <a:bodyPr wrap="none" rtlCol="0">
            <a:spAutoFit/>
          </a:bodyPr>
          <a:lstStyle/>
          <a:p>
            <a:r>
              <a:rPr lang="en-US" dirty="0">
                <a:solidFill>
                  <a:schemeClr val="bg1"/>
                </a:solidFill>
              </a:rPr>
              <a:t>4</a:t>
            </a:r>
          </a:p>
        </p:txBody>
      </p:sp>
      <p:sp>
        <p:nvSpPr>
          <p:cNvPr id="15" name="TextBox 14">
            <a:extLst>
              <a:ext uri="{FF2B5EF4-FFF2-40B4-BE49-F238E27FC236}">
                <a16:creationId xmlns:a16="http://schemas.microsoft.com/office/drawing/2014/main" id="{14B23E31-7B38-4A37-9F4F-B50184831094}"/>
              </a:ext>
            </a:extLst>
          </p:cNvPr>
          <p:cNvSpPr txBox="1"/>
          <p:nvPr/>
        </p:nvSpPr>
        <p:spPr>
          <a:xfrm>
            <a:off x="695326" y="1230050"/>
            <a:ext cx="10979942" cy="1323439"/>
          </a:xfrm>
          <a:prstGeom prst="rect">
            <a:avLst/>
          </a:prstGeom>
          <a:noFill/>
        </p:spPr>
        <p:txBody>
          <a:bodyPr wrap="square" rtlCol="0">
            <a:spAutoFit/>
          </a:bodyPr>
          <a:lstStyle/>
          <a:p>
            <a:pPr marL="342900" indent="-342900">
              <a:buAutoNum type="arabicPeriod"/>
            </a:pPr>
            <a:r>
              <a:rPr lang="en-US" sz="2000" dirty="0"/>
              <a:t>Global Search Bar : key word searches the entirety of Salesforce to find matching records</a:t>
            </a:r>
          </a:p>
          <a:p>
            <a:pPr marL="342900" indent="-342900">
              <a:buAutoNum type="arabicPeriod"/>
            </a:pPr>
            <a:r>
              <a:rPr lang="en-US" sz="2000" dirty="0"/>
              <a:t>App Launcher : Navigate to other apps you have access to </a:t>
            </a:r>
          </a:p>
          <a:p>
            <a:pPr marL="342900" indent="-342900">
              <a:buAutoNum type="arabicPeriod"/>
            </a:pPr>
            <a:r>
              <a:rPr lang="en-US" sz="2000" dirty="0"/>
              <a:t>Object Tabs : Quickly navigate to the object you can read, create and edit</a:t>
            </a:r>
          </a:p>
          <a:p>
            <a:pPr marL="342900" indent="-342900">
              <a:buAutoNum type="arabicPeriod"/>
            </a:pPr>
            <a:r>
              <a:rPr lang="en-US" sz="2000" dirty="0"/>
              <a:t>Notification Bell : Indicator when you are @mentioned </a:t>
            </a:r>
          </a:p>
        </p:txBody>
      </p:sp>
    </p:spTree>
    <p:extLst>
      <p:ext uri="{BB962C8B-B14F-4D97-AF65-F5344CB8AC3E}">
        <p14:creationId xmlns:p14="http://schemas.microsoft.com/office/powerpoint/2010/main" val="126305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2BFB-2DC9-4C1E-91C1-378169324DAF}"/>
              </a:ext>
            </a:extLst>
          </p:cNvPr>
          <p:cNvSpPr>
            <a:spLocks noGrp="1"/>
          </p:cNvSpPr>
          <p:nvPr>
            <p:ph type="title"/>
          </p:nvPr>
        </p:nvSpPr>
        <p:spPr>
          <a:xfrm>
            <a:off x="838200" y="365126"/>
            <a:ext cx="10454196" cy="788972"/>
          </a:xfrm>
        </p:spPr>
        <p:txBody>
          <a:bodyPr/>
          <a:lstStyle/>
          <a:p>
            <a:r>
              <a:rPr lang="en-US" dirty="0">
                <a:solidFill>
                  <a:srgbClr val="0070C0"/>
                </a:solidFill>
              </a:rPr>
              <a:t>Global Search </a:t>
            </a:r>
          </a:p>
        </p:txBody>
      </p:sp>
      <p:pic>
        <p:nvPicPr>
          <p:cNvPr id="3" name="Picture 2">
            <a:extLst>
              <a:ext uri="{FF2B5EF4-FFF2-40B4-BE49-F238E27FC236}">
                <a16:creationId xmlns:a16="http://schemas.microsoft.com/office/drawing/2014/main" id="{B1381C38-14FA-4D2B-9D59-E0D2BF8C6B77}"/>
              </a:ext>
            </a:extLst>
          </p:cNvPr>
          <p:cNvPicPr>
            <a:picLocks noChangeAspect="1"/>
          </p:cNvPicPr>
          <p:nvPr/>
        </p:nvPicPr>
        <p:blipFill rotWithShape="1">
          <a:blip r:embed="rId2"/>
          <a:srcRect t="1337"/>
          <a:stretch/>
        </p:blipFill>
        <p:spPr>
          <a:xfrm>
            <a:off x="838199" y="2322552"/>
            <a:ext cx="10454196" cy="4195967"/>
          </a:xfrm>
          <a:prstGeom prst="rect">
            <a:avLst/>
          </a:prstGeom>
          <a:noFill/>
          <a:ln>
            <a:solidFill>
              <a:srgbClr val="0070C0"/>
            </a:solidFill>
          </a:ln>
        </p:spPr>
      </p:pic>
      <p:sp>
        <p:nvSpPr>
          <p:cNvPr id="4" name="TextBox 3">
            <a:extLst>
              <a:ext uri="{FF2B5EF4-FFF2-40B4-BE49-F238E27FC236}">
                <a16:creationId xmlns:a16="http://schemas.microsoft.com/office/drawing/2014/main" id="{451B5F3F-EA19-4D38-8B31-2A9A11D52CDA}"/>
              </a:ext>
            </a:extLst>
          </p:cNvPr>
          <p:cNvSpPr txBox="1"/>
          <p:nvPr/>
        </p:nvSpPr>
        <p:spPr>
          <a:xfrm>
            <a:off x="767179" y="1165613"/>
            <a:ext cx="10454195" cy="1200329"/>
          </a:xfrm>
          <a:prstGeom prst="rect">
            <a:avLst/>
          </a:prstGeom>
          <a:noFill/>
        </p:spPr>
        <p:txBody>
          <a:bodyPr wrap="square" rtlCol="0">
            <a:spAutoFit/>
          </a:bodyPr>
          <a:lstStyle/>
          <a:p>
            <a:r>
              <a:rPr lang="en-US" dirty="0"/>
              <a:t>The quickest and easiest way to locate data within Salesforce is through the Global Search.</a:t>
            </a:r>
          </a:p>
          <a:p>
            <a:r>
              <a:rPr lang="en-US" dirty="0"/>
              <a:t>The Global Search will search through all accessible data and provide a list of results, by data object.  In the example below a search for Bruce returns 2 results.  One for a Client and One for a Person.</a:t>
            </a:r>
          </a:p>
          <a:p>
            <a:endParaRPr lang="en-US" dirty="0"/>
          </a:p>
        </p:txBody>
      </p:sp>
      <p:sp>
        <p:nvSpPr>
          <p:cNvPr id="6" name="Rectangle 5">
            <a:extLst>
              <a:ext uri="{FF2B5EF4-FFF2-40B4-BE49-F238E27FC236}">
                <a16:creationId xmlns:a16="http://schemas.microsoft.com/office/drawing/2014/main" id="{13917FCC-57A6-4CF2-BFB6-01F4D155CD98}"/>
              </a:ext>
            </a:extLst>
          </p:cNvPr>
          <p:cNvSpPr/>
          <p:nvPr/>
        </p:nvSpPr>
        <p:spPr>
          <a:xfrm>
            <a:off x="4065974" y="2271217"/>
            <a:ext cx="3710866" cy="3894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0DA79-E1B3-443D-97B7-D876F59D8A56}"/>
              </a:ext>
            </a:extLst>
          </p:cNvPr>
          <p:cNvSpPr/>
          <p:nvPr/>
        </p:nvSpPr>
        <p:spPr>
          <a:xfrm>
            <a:off x="2503503" y="2991774"/>
            <a:ext cx="8788892" cy="222829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85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7AB65-C733-4146-B44C-DF8AA6CD140E}"/>
              </a:ext>
            </a:extLst>
          </p:cNvPr>
          <p:cNvSpPr>
            <a:spLocks noGrp="1"/>
          </p:cNvSpPr>
          <p:nvPr>
            <p:ph type="title"/>
          </p:nvPr>
        </p:nvSpPr>
        <p:spPr>
          <a:xfrm>
            <a:off x="838200" y="365126"/>
            <a:ext cx="10116845" cy="744583"/>
          </a:xfrm>
        </p:spPr>
        <p:txBody>
          <a:bodyPr/>
          <a:lstStyle/>
          <a:p>
            <a:r>
              <a:rPr lang="en-US" dirty="0">
                <a:solidFill>
                  <a:srgbClr val="0070C0"/>
                </a:solidFill>
              </a:rPr>
              <a:t>Record Hyperlinks</a:t>
            </a:r>
          </a:p>
        </p:txBody>
      </p:sp>
      <p:pic>
        <p:nvPicPr>
          <p:cNvPr id="5" name="Picture 4">
            <a:extLst>
              <a:ext uri="{FF2B5EF4-FFF2-40B4-BE49-F238E27FC236}">
                <a16:creationId xmlns:a16="http://schemas.microsoft.com/office/drawing/2014/main" id="{B63DF095-1A88-4177-96BE-07A1D755481B}"/>
              </a:ext>
            </a:extLst>
          </p:cNvPr>
          <p:cNvPicPr>
            <a:picLocks noChangeAspect="1"/>
          </p:cNvPicPr>
          <p:nvPr/>
        </p:nvPicPr>
        <p:blipFill>
          <a:blip r:embed="rId2"/>
          <a:stretch>
            <a:fillRect/>
          </a:stretch>
        </p:blipFill>
        <p:spPr>
          <a:xfrm>
            <a:off x="838199" y="2181614"/>
            <a:ext cx="9800169" cy="4016088"/>
          </a:xfrm>
          <a:prstGeom prst="rect">
            <a:avLst/>
          </a:prstGeom>
          <a:ln w="12700">
            <a:solidFill>
              <a:srgbClr val="0070C0"/>
            </a:solidFill>
          </a:ln>
        </p:spPr>
      </p:pic>
      <p:sp>
        <p:nvSpPr>
          <p:cNvPr id="6" name="Rectangle 5">
            <a:extLst>
              <a:ext uri="{FF2B5EF4-FFF2-40B4-BE49-F238E27FC236}">
                <a16:creationId xmlns:a16="http://schemas.microsoft.com/office/drawing/2014/main" id="{A8C83B7E-BA06-4F27-B054-F8A4C4562DB1}"/>
              </a:ext>
            </a:extLst>
          </p:cNvPr>
          <p:cNvSpPr/>
          <p:nvPr/>
        </p:nvSpPr>
        <p:spPr>
          <a:xfrm>
            <a:off x="958828" y="3524435"/>
            <a:ext cx="1189608" cy="4882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B766262-AF65-4889-ACD8-B53A174E026E}"/>
              </a:ext>
            </a:extLst>
          </p:cNvPr>
          <p:cNvPicPr>
            <a:picLocks noChangeAspect="1"/>
          </p:cNvPicPr>
          <p:nvPr/>
        </p:nvPicPr>
        <p:blipFill>
          <a:blip r:embed="rId3"/>
          <a:stretch>
            <a:fillRect/>
          </a:stretch>
        </p:blipFill>
        <p:spPr>
          <a:xfrm>
            <a:off x="1710290" y="5560772"/>
            <a:ext cx="1225402" cy="530398"/>
          </a:xfrm>
          <a:prstGeom prst="rect">
            <a:avLst/>
          </a:prstGeom>
        </p:spPr>
      </p:pic>
      <p:pic>
        <p:nvPicPr>
          <p:cNvPr id="8" name="Picture 7">
            <a:extLst>
              <a:ext uri="{FF2B5EF4-FFF2-40B4-BE49-F238E27FC236}">
                <a16:creationId xmlns:a16="http://schemas.microsoft.com/office/drawing/2014/main" id="{5BD0F965-09C9-4342-BC85-5B6E1277F2C7}"/>
              </a:ext>
            </a:extLst>
          </p:cNvPr>
          <p:cNvPicPr>
            <a:picLocks noChangeAspect="1"/>
          </p:cNvPicPr>
          <p:nvPr/>
        </p:nvPicPr>
        <p:blipFill>
          <a:blip r:embed="rId3"/>
          <a:stretch>
            <a:fillRect/>
          </a:stretch>
        </p:blipFill>
        <p:spPr>
          <a:xfrm>
            <a:off x="7898024" y="5546367"/>
            <a:ext cx="2204764" cy="530398"/>
          </a:xfrm>
          <a:prstGeom prst="rect">
            <a:avLst/>
          </a:prstGeom>
        </p:spPr>
      </p:pic>
      <p:sp>
        <p:nvSpPr>
          <p:cNvPr id="9" name="TextBox 8">
            <a:extLst>
              <a:ext uri="{FF2B5EF4-FFF2-40B4-BE49-F238E27FC236}">
                <a16:creationId xmlns:a16="http://schemas.microsoft.com/office/drawing/2014/main" id="{2B5CE7EB-924D-4DC8-921F-683316C337D8}"/>
              </a:ext>
            </a:extLst>
          </p:cNvPr>
          <p:cNvSpPr txBox="1"/>
          <p:nvPr/>
        </p:nvSpPr>
        <p:spPr>
          <a:xfrm>
            <a:off x="838199" y="1109709"/>
            <a:ext cx="9800169" cy="646331"/>
          </a:xfrm>
          <a:prstGeom prst="rect">
            <a:avLst/>
          </a:prstGeom>
          <a:noFill/>
        </p:spPr>
        <p:txBody>
          <a:bodyPr wrap="square" rtlCol="0">
            <a:spAutoFit/>
          </a:bodyPr>
          <a:lstStyle/>
          <a:p>
            <a:r>
              <a:rPr lang="en-US" dirty="0"/>
              <a:t>Whenever a field on a Salesforce page references another record, the field is displayed as a hyperlink and clicking the link navigates you to the related record detail page.</a:t>
            </a:r>
          </a:p>
        </p:txBody>
      </p:sp>
    </p:spTree>
    <p:extLst>
      <p:ext uri="{BB962C8B-B14F-4D97-AF65-F5344CB8AC3E}">
        <p14:creationId xmlns:p14="http://schemas.microsoft.com/office/powerpoint/2010/main" val="3329753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8F50B78CA8140BFA95808D072A677" ma:contentTypeVersion="15" ma:contentTypeDescription="Create a new document." ma:contentTypeScope="" ma:versionID="de81b9dda684c55df293c16d66bb941d">
  <xsd:schema xmlns:xsd="http://www.w3.org/2001/XMLSchema" xmlns:xs="http://www.w3.org/2001/XMLSchema" xmlns:p="http://schemas.microsoft.com/office/2006/metadata/properties" xmlns:ns1="http://schemas.microsoft.com/sharepoint/v3" xmlns:ns3="3d0adf5f-ce7a-4792-be74-389fa2b07fa2" xmlns:ns4="7520f696-e7f8-4e9a-b058-efe0f44a8789" targetNamespace="http://schemas.microsoft.com/office/2006/metadata/properties" ma:root="true" ma:fieldsID="816b66483e3656a34c3d15659d4c3bca" ns1:_="" ns3:_="" ns4:_="">
    <xsd:import namespace="http://schemas.microsoft.com/sharepoint/v3"/>
    <xsd:import namespace="3d0adf5f-ce7a-4792-be74-389fa2b07fa2"/>
    <xsd:import namespace="7520f696-e7f8-4e9a-b058-efe0f44a878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0adf5f-ce7a-4792-be74-389fa2b07f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20f696-e7f8-4e9a-b058-efe0f44a8789"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505910-8DE0-4256-BF94-9F7D50218E87}">
  <ds:schemaRef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7520f696-e7f8-4e9a-b058-efe0f44a8789"/>
    <ds:schemaRef ds:uri="http://purl.org/dc/terms/"/>
    <ds:schemaRef ds:uri="3d0adf5f-ce7a-4792-be74-389fa2b07fa2"/>
    <ds:schemaRef ds:uri="http://schemas.microsoft.com/sharepoint/v3"/>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78474891-FEDC-4B05-B5D1-1C3D60769C84}">
  <ds:schemaRefs>
    <ds:schemaRef ds:uri="http://schemas.microsoft.com/sharepoint/v3/contenttype/forms"/>
  </ds:schemaRefs>
</ds:datastoreItem>
</file>

<file path=customXml/itemProps3.xml><?xml version="1.0" encoding="utf-8"?>
<ds:datastoreItem xmlns:ds="http://schemas.openxmlformats.org/officeDocument/2006/customXml" ds:itemID="{43C2EBA0-163D-4D3A-97DD-F65E923211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0adf5f-ce7a-4792-be74-389fa2b07fa2"/>
    <ds:schemaRef ds:uri="7520f696-e7f8-4e9a-b058-efe0f44a87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936</TotalTime>
  <Words>1544</Words>
  <Application>Microsoft Office PowerPoint</Application>
  <PresentationFormat>Widescreen</PresentationFormat>
  <Paragraphs>114</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OCRA Salesforce User Training</vt:lpstr>
      <vt:lpstr>Agenda</vt:lpstr>
      <vt:lpstr>Signing In </vt:lpstr>
      <vt:lpstr>Salesforce URLs</vt:lpstr>
      <vt:lpstr>Navigation </vt:lpstr>
      <vt:lpstr>PowerPoint Presentation</vt:lpstr>
      <vt:lpstr>PowerPoint Presentation</vt:lpstr>
      <vt:lpstr>Global Search </vt:lpstr>
      <vt:lpstr>Record Hyperlinks</vt:lpstr>
      <vt:lpstr>Navigation Tabs </vt:lpstr>
      <vt:lpstr>List Views</vt:lpstr>
      <vt:lpstr>Home Tab</vt:lpstr>
      <vt:lpstr>Home tab con’t</vt:lpstr>
      <vt:lpstr>Home tab con’t</vt:lpstr>
      <vt:lpstr>Home tab con’t</vt:lpstr>
      <vt:lpstr>Client tab</vt:lpstr>
      <vt:lpstr>Client tab con’t</vt:lpstr>
      <vt:lpstr>Client tab con’t</vt:lpstr>
      <vt:lpstr>Client tab con’t</vt:lpstr>
      <vt:lpstr>Client tab con’t</vt:lpstr>
      <vt:lpstr>Client tab con’t</vt:lpstr>
      <vt:lpstr>Contacts tab</vt:lpstr>
      <vt:lpstr>Contacts tab con’t</vt:lpstr>
      <vt:lpstr>Contacts tab con’t</vt:lpstr>
      <vt:lpstr>Tasks tab</vt:lpstr>
      <vt:lpstr>Task tab con’t</vt:lpstr>
      <vt:lpstr>Task tab con’t</vt:lpstr>
      <vt:lpstr>Task tab con’t</vt:lpstr>
      <vt:lpstr>Calendar tab</vt:lpstr>
      <vt:lpstr>Calendar con’t</vt:lpstr>
      <vt:lpstr>Calendar con’t</vt:lpstr>
      <vt:lpstr>Calendar con’t</vt:lpstr>
      <vt:lpstr>Calendar con’t</vt:lpstr>
      <vt:lpstr>Reports and Dashboard</vt:lpstr>
      <vt:lpstr>Reports and Dashboards con’t</vt:lpstr>
      <vt:lpstr>Reports and Dashboard con’t</vt:lpstr>
      <vt:lpstr>Common Tools – Merging Duplicate Client &amp; Contact records</vt:lpstr>
      <vt:lpstr>Common Tools – Merging Duplicate Client &amp; Contact records</vt:lpstr>
      <vt:lpstr>Common Tools – Merging Duplicate Client &amp; Contact records</vt:lpstr>
      <vt:lpstr>Common Tools – Merging Duplicate Client &amp; Contact records</vt:lpstr>
      <vt:lpstr>Common Tools – Chatter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OCRA Salesforce User Training</dc:title>
  <dc:creator>Khamphanh "K" Sengphakdy</dc:creator>
  <cp:lastModifiedBy>Nolan Mikowski</cp:lastModifiedBy>
  <cp:revision>16</cp:revision>
  <dcterms:created xsi:type="dcterms:W3CDTF">2020-03-07T23:04:14Z</dcterms:created>
  <dcterms:modified xsi:type="dcterms:W3CDTF">2020-06-30T17:24:58Z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0x0101007C18F50B78CA8140BFA95808D072A677</vt:lpwstr>
  </property>
</Properties>
</file>